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8" r:id="rId5"/>
    <p:sldId id="256" r:id="rId6"/>
    <p:sldId id="257" r:id="rId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CC"/>
    <a:srgbClr val="89AFBF"/>
    <a:srgbClr val="F9E1B1"/>
    <a:srgbClr val="EEA616"/>
    <a:srgbClr val="FF9966"/>
    <a:srgbClr val="CCFFFF"/>
    <a:srgbClr val="33CCCC"/>
    <a:srgbClr val="5D7389"/>
    <a:srgbClr val="8CB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FE5FFD78-3184-4B85-9093-3633B5F61D35}" type="datetimeFigureOut">
              <a:rPr lang="en-GB" smtClean="0"/>
              <a:t>21/08/2024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46E74002-5111-4596-9137-250308216813}" type="slidenum">
              <a:rPr lang="en-GB" smtClean="0"/>
              <a:t>‹#›</a:t>
            </a:fld>
            <a:endParaRPr lang="en-GB"/>
          </a:p>
        </p:txBody>
      </p:sp>
    </p:spTree>
    <p:extLst>
      <p:ext uri="{BB962C8B-B14F-4D97-AF65-F5344CB8AC3E}">
        <p14:creationId xmlns:p14="http://schemas.microsoft.com/office/powerpoint/2010/main" val="363084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3E4E-82BD-26CE-DE52-BA390C4E7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1FE216-468C-36D3-9696-B8EF9DF8A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46790C-7ED1-D081-5DFE-020E4F13B566}"/>
              </a:ext>
            </a:extLst>
          </p:cNvPr>
          <p:cNvSpPr>
            <a:spLocks noGrp="1"/>
          </p:cNvSpPr>
          <p:nvPr>
            <p:ph type="dt" sz="half" idx="10"/>
          </p:nvPr>
        </p:nvSpPr>
        <p:spPr/>
        <p:txBody>
          <a:bodyPr/>
          <a:lstStyle/>
          <a:p>
            <a:fld id="{A97044ED-2E50-4C03-8E90-30B59B44A89D}" type="datetime1">
              <a:rPr lang="en-GB" smtClean="0"/>
              <a:t>21/08/2024</a:t>
            </a:fld>
            <a:endParaRPr lang="en-GB"/>
          </a:p>
        </p:txBody>
      </p:sp>
      <p:sp>
        <p:nvSpPr>
          <p:cNvPr id="5" name="Footer Placeholder 4">
            <a:extLst>
              <a:ext uri="{FF2B5EF4-FFF2-40B4-BE49-F238E27FC236}">
                <a16:creationId xmlns:a16="http://schemas.microsoft.com/office/drawing/2014/main" id="{0686CB04-CA52-C240-CB3C-77D382A779F7}"/>
              </a:ext>
            </a:extLst>
          </p:cNvPr>
          <p:cNvSpPr>
            <a:spLocks noGrp="1"/>
          </p:cNvSpPr>
          <p:nvPr>
            <p:ph type="ftr" sz="quarter" idx="11"/>
          </p:nvPr>
        </p:nvSpPr>
        <p:spPr/>
        <p:txBody>
          <a:bodyPr/>
          <a:lstStyle/>
          <a:p>
            <a:r>
              <a:rPr lang="en-GB"/>
              <a:t>V2, November 2023  </a:t>
            </a:r>
          </a:p>
        </p:txBody>
      </p:sp>
      <p:sp>
        <p:nvSpPr>
          <p:cNvPr id="6" name="Slide Number Placeholder 5">
            <a:extLst>
              <a:ext uri="{FF2B5EF4-FFF2-40B4-BE49-F238E27FC236}">
                <a16:creationId xmlns:a16="http://schemas.microsoft.com/office/drawing/2014/main" id="{E2FA256D-0434-5AD4-0B04-8DC74BDEDEE5}"/>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42539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F610-CA87-7347-646E-775FD50A8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F3B39-45C3-733B-F83F-22381C338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28BAD-EF78-2365-4CC9-4954125F7B73}"/>
              </a:ext>
            </a:extLst>
          </p:cNvPr>
          <p:cNvSpPr>
            <a:spLocks noGrp="1"/>
          </p:cNvSpPr>
          <p:nvPr>
            <p:ph type="dt" sz="half" idx="10"/>
          </p:nvPr>
        </p:nvSpPr>
        <p:spPr/>
        <p:txBody>
          <a:bodyPr/>
          <a:lstStyle/>
          <a:p>
            <a:fld id="{EE15BB6A-5B58-4E99-893F-E606CC50B894}" type="datetime1">
              <a:rPr lang="en-GB" smtClean="0"/>
              <a:t>21/08/2024</a:t>
            </a:fld>
            <a:endParaRPr lang="en-GB"/>
          </a:p>
        </p:txBody>
      </p:sp>
      <p:sp>
        <p:nvSpPr>
          <p:cNvPr id="5" name="Footer Placeholder 4">
            <a:extLst>
              <a:ext uri="{FF2B5EF4-FFF2-40B4-BE49-F238E27FC236}">
                <a16:creationId xmlns:a16="http://schemas.microsoft.com/office/drawing/2014/main" id="{985FB8DC-BAA7-D5EB-8EEE-79C9B6CB7482}"/>
              </a:ext>
            </a:extLst>
          </p:cNvPr>
          <p:cNvSpPr>
            <a:spLocks noGrp="1"/>
          </p:cNvSpPr>
          <p:nvPr>
            <p:ph type="ftr" sz="quarter" idx="11"/>
          </p:nvPr>
        </p:nvSpPr>
        <p:spPr/>
        <p:txBody>
          <a:bodyPr/>
          <a:lstStyle/>
          <a:p>
            <a:r>
              <a:rPr lang="en-GB"/>
              <a:t>V2, November 2023  </a:t>
            </a:r>
          </a:p>
        </p:txBody>
      </p:sp>
      <p:sp>
        <p:nvSpPr>
          <p:cNvPr id="6" name="Slide Number Placeholder 5">
            <a:extLst>
              <a:ext uri="{FF2B5EF4-FFF2-40B4-BE49-F238E27FC236}">
                <a16:creationId xmlns:a16="http://schemas.microsoft.com/office/drawing/2014/main" id="{5EB5C3A7-AE52-1888-708F-3199C13EA49D}"/>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217245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7CDB3-D45F-FA9E-D1B1-E6F9816B62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D31871-70C0-6544-8EC3-6CF294834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AD9E7-3B1F-AC71-F5D0-DC0FF4510CE8}"/>
              </a:ext>
            </a:extLst>
          </p:cNvPr>
          <p:cNvSpPr>
            <a:spLocks noGrp="1"/>
          </p:cNvSpPr>
          <p:nvPr>
            <p:ph type="dt" sz="half" idx="10"/>
          </p:nvPr>
        </p:nvSpPr>
        <p:spPr/>
        <p:txBody>
          <a:bodyPr/>
          <a:lstStyle/>
          <a:p>
            <a:fld id="{CE5C1FC1-3C66-4C76-A248-D7EE6D7A4597}" type="datetime1">
              <a:rPr lang="en-GB" smtClean="0"/>
              <a:t>21/08/2024</a:t>
            </a:fld>
            <a:endParaRPr lang="en-GB"/>
          </a:p>
        </p:txBody>
      </p:sp>
      <p:sp>
        <p:nvSpPr>
          <p:cNvPr id="5" name="Footer Placeholder 4">
            <a:extLst>
              <a:ext uri="{FF2B5EF4-FFF2-40B4-BE49-F238E27FC236}">
                <a16:creationId xmlns:a16="http://schemas.microsoft.com/office/drawing/2014/main" id="{865D449D-4A5D-3F68-BC92-8E23E62D1F0E}"/>
              </a:ext>
            </a:extLst>
          </p:cNvPr>
          <p:cNvSpPr>
            <a:spLocks noGrp="1"/>
          </p:cNvSpPr>
          <p:nvPr>
            <p:ph type="ftr" sz="quarter" idx="11"/>
          </p:nvPr>
        </p:nvSpPr>
        <p:spPr/>
        <p:txBody>
          <a:bodyPr/>
          <a:lstStyle/>
          <a:p>
            <a:r>
              <a:rPr lang="en-GB"/>
              <a:t>V2, November 2023  </a:t>
            </a:r>
          </a:p>
        </p:txBody>
      </p:sp>
      <p:sp>
        <p:nvSpPr>
          <p:cNvPr id="6" name="Slide Number Placeholder 5">
            <a:extLst>
              <a:ext uri="{FF2B5EF4-FFF2-40B4-BE49-F238E27FC236}">
                <a16:creationId xmlns:a16="http://schemas.microsoft.com/office/drawing/2014/main" id="{F16F6778-537F-B87E-805B-05158901AC4F}"/>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181014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2D4A-0C40-D914-9793-933F399AA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D42ED-ED75-E801-06F4-6BC021B6F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7A4E9-9E3F-3BD0-1B54-814FEC3A5B21}"/>
              </a:ext>
            </a:extLst>
          </p:cNvPr>
          <p:cNvSpPr>
            <a:spLocks noGrp="1"/>
          </p:cNvSpPr>
          <p:nvPr>
            <p:ph type="dt" sz="half" idx="10"/>
          </p:nvPr>
        </p:nvSpPr>
        <p:spPr/>
        <p:txBody>
          <a:bodyPr/>
          <a:lstStyle/>
          <a:p>
            <a:fld id="{424DFBF4-7529-428B-8A22-E92F0E8B9394}" type="datetime1">
              <a:rPr lang="en-GB" smtClean="0"/>
              <a:t>21/08/2024</a:t>
            </a:fld>
            <a:endParaRPr lang="en-GB"/>
          </a:p>
        </p:txBody>
      </p:sp>
      <p:sp>
        <p:nvSpPr>
          <p:cNvPr id="5" name="Footer Placeholder 4">
            <a:extLst>
              <a:ext uri="{FF2B5EF4-FFF2-40B4-BE49-F238E27FC236}">
                <a16:creationId xmlns:a16="http://schemas.microsoft.com/office/drawing/2014/main" id="{FA07F43F-CB4B-BFFC-4B8E-C54558A02103}"/>
              </a:ext>
            </a:extLst>
          </p:cNvPr>
          <p:cNvSpPr>
            <a:spLocks noGrp="1"/>
          </p:cNvSpPr>
          <p:nvPr>
            <p:ph type="ftr" sz="quarter" idx="11"/>
          </p:nvPr>
        </p:nvSpPr>
        <p:spPr/>
        <p:txBody>
          <a:bodyPr/>
          <a:lstStyle/>
          <a:p>
            <a:r>
              <a:rPr lang="en-GB"/>
              <a:t>V2, November 2023  </a:t>
            </a:r>
          </a:p>
        </p:txBody>
      </p:sp>
      <p:sp>
        <p:nvSpPr>
          <p:cNvPr id="6" name="Slide Number Placeholder 5">
            <a:extLst>
              <a:ext uri="{FF2B5EF4-FFF2-40B4-BE49-F238E27FC236}">
                <a16:creationId xmlns:a16="http://schemas.microsoft.com/office/drawing/2014/main" id="{D6D2D3BD-B0D7-CA29-389A-2A076293C561}"/>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42934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06B3-21C6-018C-877B-7DF985FAD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32A197-991B-CF07-14DA-E7C5CDEB6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2FA6FE-D850-4E71-0DC9-341FD96E3308}"/>
              </a:ext>
            </a:extLst>
          </p:cNvPr>
          <p:cNvSpPr>
            <a:spLocks noGrp="1"/>
          </p:cNvSpPr>
          <p:nvPr>
            <p:ph type="dt" sz="half" idx="10"/>
          </p:nvPr>
        </p:nvSpPr>
        <p:spPr/>
        <p:txBody>
          <a:bodyPr/>
          <a:lstStyle/>
          <a:p>
            <a:fld id="{ECB6A8D4-2A02-4635-AE4E-023E3B5D46EC}" type="datetime1">
              <a:rPr lang="en-GB" smtClean="0"/>
              <a:t>21/08/2024</a:t>
            </a:fld>
            <a:endParaRPr lang="en-GB"/>
          </a:p>
        </p:txBody>
      </p:sp>
      <p:sp>
        <p:nvSpPr>
          <p:cNvPr id="5" name="Footer Placeholder 4">
            <a:extLst>
              <a:ext uri="{FF2B5EF4-FFF2-40B4-BE49-F238E27FC236}">
                <a16:creationId xmlns:a16="http://schemas.microsoft.com/office/drawing/2014/main" id="{E3392F91-E545-F996-E87E-9D9850873F08}"/>
              </a:ext>
            </a:extLst>
          </p:cNvPr>
          <p:cNvSpPr>
            <a:spLocks noGrp="1"/>
          </p:cNvSpPr>
          <p:nvPr>
            <p:ph type="ftr" sz="quarter" idx="11"/>
          </p:nvPr>
        </p:nvSpPr>
        <p:spPr/>
        <p:txBody>
          <a:bodyPr/>
          <a:lstStyle/>
          <a:p>
            <a:r>
              <a:rPr lang="en-GB"/>
              <a:t>V2, November 2023  </a:t>
            </a:r>
          </a:p>
        </p:txBody>
      </p:sp>
      <p:sp>
        <p:nvSpPr>
          <p:cNvPr id="6" name="Slide Number Placeholder 5">
            <a:extLst>
              <a:ext uri="{FF2B5EF4-FFF2-40B4-BE49-F238E27FC236}">
                <a16:creationId xmlns:a16="http://schemas.microsoft.com/office/drawing/2014/main" id="{630B7E21-AB74-86D4-14B5-7D8AB75135A4}"/>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30919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5DC8-F4A4-1FCD-8FCD-474DECB847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C2D64D-5827-1546-4EBA-23B0D399C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6197A8-3EA7-CF34-7A53-419BF773F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C94D57-23C4-980B-94E1-066076DA049C}"/>
              </a:ext>
            </a:extLst>
          </p:cNvPr>
          <p:cNvSpPr>
            <a:spLocks noGrp="1"/>
          </p:cNvSpPr>
          <p:nvPr>
            <p:ph type="dt" sz="half" idx="10"/>
          </p:nvPr>
        </p:nvSpPr>
        <p:spPr/>
        <p:txBody>
          <a:bodyPr/>
          <a:lstStyle/>
          <a:p>
            <a:fld id="{7B0FB749-F1E0-4D05-A887-C9EF5B010B6C}" type="datetime1">
              <a:rPr lang="en-GB" smtClean="0"/>
              <a:t>21/08/2024</a:t>
            </a:fld>
            <a:endParaRPr lang="en-GB"/>
          </a:p>
        </p:txBody>
      </p:sp>
      <p:sp>
        <p:nvSpPr>
          <p:cNvPr id="6" name="Footer Placeholder 5">
            <a:extLst>
              <a:ext uri="{FF2B5EF4-FFF2-40B4-BE49-F238E27FC236}">
                <a16:creationId xmlns:a16="http://schemas.microsoft.com/office/drawing/2014/main" id="{3236A9A3-7B22-E230-DC58-7C84681F6447}"/>
              </a:ext>
            </a:extLst>
          </p:cNvPr>
          <p:cNvSpPr>
            <a:spLocks noGrp="1"/>
          </p:cNvSpPr>
          <p:nvPr>
            <p:ph type="ftr" sz="quarter" idx="11"/>
          </p:nvPr>
        </p:nvSpPr>
        <p:spPr/>
        <p:txBody>
          <a:bodyPr/>
          <a:lstStyle/>
          <a:p>
            <a:r>
              <a:rPr lang="en-GB"/>
              <a:t>V2, November 2023  </a:t>
            </a:r>
          </a:p>
        </p:txBody>
      </p:sp>
      <p:sp>
        <p:nvSpPr>
          <p:cNvPr id="7" name="Slide Number Placeholder 6">
            <a:extLst>
              <a:ext uri="{FF2B5EF4-FFF2-40B4-BE49-F238E27FC236}">
                <a16:creationId xmlns:a16="http://schemas.microsoft.com/office/drawing/2014/main" id="{E0E09CE7-57EB-4A2D-8510-039DB4ECF444}"/>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15720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B639-2466-FB2F-240A-F4BB01D1B6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8E76E-F1D6-94AD-2E57-BE068840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7F9EE-EC74-516A-506D-700FFE13C0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934A54-0D05-4E22-5282-73884B5AC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E5D57-EAEB-4BCC-AE5F-F11D21DA0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C4425E-7B35-1F66-9A37-C59280B045F2}"/>
              </a:ext>
            </a:extLst>
          </p:cNvPr>
          <p:cNvSpPr>
            <a:spLocks noGrp="1"/>
          </p:cNvSpPr>
          <p:nvPr>
            <p:ph type="dt" sz="half" idx="10"/>
          </p:nvPr>
        </p:nvSpPr>
        <p:spPr/>
        <p:txBody>
          <a:bodyPr/>
          <a:lstStyle/>
          <a:p>
            <a:fld id="{81FB8000-E01A-43EF-88E9-D26FFE02A9F4}" type="datetime1">
              <a:rPr lang="en-GB" smtClean="0"/>
              <a:t>21/08/2024</a:t>
            </a:fld>
            <a:endParaRPr lang="en-GB"/>
          </a:p>
        </p:txBody>
      </p:sp>
      <p:sp>
        <p:nvSpPr>
          <p:cNvPr id="8" name="Footer Placeholder 7">
            <a:extLst>
              <a:ext uri="{FF2B5EF4-FFF2-40B4-BE49-F238E27FC236}">
                <a16:creationId xmlns:a16="http://schemas.microsoft.com/office/drawing/2014/main" id="{3162C113-185E-9C44-8E93-095B3B934709}"/>
              </a:ext>
            </a:extLst>
          </p:cNvPr>
          <p:cNvSpPr>
            <a:spLocks noGrp="1"/>
          </p:cNvSpPr>
          <p:nvPr>
            <p:ph type="ftr" sz="quarter" idx="11"/>
          </p:nvPr>
        </p:nvSpPr>
        <p:spPr/>
        <p:txBody>
          <a:bodyPr/>
          <a:lstStyle/>
          <a:p>
            <a:r>
              <a:rPr lang="en-GB"/>
              <a:t>V2, November 2023  </a:t>
            </a:r>
          </a:p>
        </p:txBody>
      </p:sp>
      <p:sp>
        <p:nvSpPr>
          <p:cNvPr id="9" name="Slide Number Placeholder 8">
            <a:extLst>
              <a:ext uri="{FF2B5EF4-FFF2-40B4-BE49-F238E27FC236}">
                <a16:creationId xmlns:a16="http://schemas.microsoft.com/office/drawing/2014/main" id="{5E85636B-66D8-10B8-B174-36FCBE295A6F}"/>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294358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021A-11DE-37C5-5043-91A539E3A2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C0018-5678-B746-D436-9C565A86B30B}"/>
              </a:ext>
            </a:extLst>
          </p:cNvPr>
          <p:cNvSpPr>
            <a:spLocks noGrp="1"/>
          </p:cNvSpPr>
          <p:nvPr>
            <p:ph type="dt" sz="half" idx="10"/>
          </p:nvPr>
        </p:nvSpPr>
        <p:spPr/>
        <p:txBody>
          <a:bodyPr/>
          <a:lstStyle/>
          <a:p>
            <a:fld id="{F6322E88-4B1B-4574-A77A-428D3FB000C1}" type="datetime1">
              <a:rPr lang="en-GB" smtClean="0"/>
              <a:t>21/08/2024</a:t>
            </a:fld>
            <a:endParaRPr lang="en-GB"/>
          </a:p>
        </p:txBody>
      </p:sp>
      <p:sp>
        <p:nvSpPr>
          <p:cNvPr id="4" name="Footer Placeholder 3">
            <a:extLst>
              <a:ext uri="{FF2B5EF4-FFF2-40B4-BE49-F238E27FC236}">
                <a16:creationId xmlns:a16="http://schemas.microsoft.com/office/drawing/2014/main" id="{139FC90C-1FD5-2223-F34F-8E45FA94549C}"/>
              </a:ext>
            </a:extLst>
          </p:cNvPr>
          <p:cNvSpPr>
            <a:spLocks noGrp="1"/>
          </p:cNvSpPr>
          <p:nvPr>
            <p:ph type="ftr" sz="quarter" idx="11"/>
          </p:nvPr>
        </p:nvSpPr>
        <p:spPr/>
        <p:txBody>
          <a:bodyPr/>
          <a:lstStyle/>
          <a:p>
            <a:r>
              <a:rPr lang="en-GB"/>
              <a:t>V2, November 2023  </a:t>
            </a:r>
          </a:p>
        </p:txBody>
      </p:sp>
      <p:sp>
        <p:nvSpPr>
          <p:cNvPr id="5" name="Slide Number Placeholder 4">
            <a:extLst>
              <a:ext uri="{FF2B5EF4-FFF2-40B4-BE49-F238E27FC236}">
                <a16:creationId xmlns:a16="http://schemas.microsoft.com/office/drawing/2014/main" id="{152D37DF-C379-1F77-8DC6-FAA2EA1999C7}"/>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411277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950E3-7ABF-7143-7ABA-945ED88EF165}"/>
              </a:ext>
            </a:extLst>
          </p:cNvPr>
          <p:cNvSpPr>
            <a:spLocks noGrp="1"/>
          </p:cNvSpPr>
          <p:nvPr>
            <p:ph type="dt" sz="half" idx="10"/>
          </p:nvPr>
        </p:nvSpPr>
        <p:spPr/>
        <p:txBody>
          <a:bodyPr/>
          <a:lstStyle/>
          <a:p>
            <a:fld id="{397CF6D7-DFF7-4898-9E55-390CA0D4EFFD}" type="datetime1">
              <a:rPr lang="en-GB" smtClean="0"/>
              <a:t>21/08/2024</a:t>
            </a:fld>
            <a:endParaRPr lang="en-GB"/>
          </a:p>
        </p:txBody>
      </p:sp>
      <p:sp>
        <p:nvSpPr>
          <p:cNvPr id="3" name="Footer Placeholder 2">
            <a:extLst>
              <a:ext uri="{FF2B5EF4-FFF2-40B4-BE49-F238E27FC236}">
                <a16:creationId xmlns:a16="http://schemas.microsoft.com/office/drawing/2014/main" id="{4ECCDCC1-BDE5-5161-D785-70D80EDB06FF}"/>
              </a:ext>
            </a:extLst>
          </p:cNvPr>
          <p:cNvSpPr>
            <a:spLocks noGrp="1"/>
          </p:cNvSpPr>
          <p:nvPr>
            <p:ph type="ftr" sz="quarter" idx="11"/>
          </p:nvPr>
        </p:nvSpPr>
        <p:spPr/>
        <p:txBody>
          <a:bodyPr/>
          <a:lstStyle/>
          <a:p>
            <a:r>
              <a:rPr lang="en-GB"/>
              <a:t>V2, November 2023  </a:t>
            </a:r>
          </a:p>
        </p:txBody>
      </p:sp>
      <p:sp>
        <p:nvSpPr>
          <p:cNvPr id="4" name="Slide Number Placeholder 3">
            <a:extLst>
              <a:ext uri="{FF2B5EF4-FFF2-40B4-BE49-F238E27FC236}">
                <a16:creationId xmlns:a16="http://schemas.microsoft.com/office/drawing/2014/main" id="{9026AFDC-9C74-3CCA-C5FD-787EF9C11C23}"/>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387114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6902-5636-D4A8-650E-FBC69D914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42C69B-082A-BD9D-4BA0-D25E7C40F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E7E252-160C-0C17-B31A-7935A5C29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93EF2-F944-E73C-B723-BFB1512AD592}"/>
              </a:ext>
            </a:extLst>
          </p:cNvPr>
          <p:cNvSpPr>
            <a:spLocks noGrp="1"/>
          </p:cNvSpPr>
          <p:nvPr>
            <p:ph type="dt" sz="half" idx="10"/>
          </p:nvPr>
        </p:nvSpPr>
        <p:spPr/>
        <p:txBody>
          <a:bodyPr/>
          <a:lstStyle/>
          <a:p>
            <a:fld id="{5A48EF72-72EE-4E2E-98BE-1DBF2897E996}" type="datetime1">
              <a:rPr lang="en-GB" smtClean="0"/>
              <a:t>21/08/2024</a:t>
            </a:fld>
            <a:endParaRPr lang="en-GB"/>
          </a:p>
        </p:txBody>
      </p:sp>
      <p:sp>
        <p:nvSpPr>
          <p:cNvPr id="6" name="Footer Placeholder 5">
            <a:extLst>
              <a:ext uri="{FF2B5EF4-FFF2-40B4-BE49-F238E27FC236}">
                <a16:creationId xmlns:a16="http://schemas.microsoft.com/office/drawing/2014/main" id="{8A419501-2A2E-D0B9-DAF2-932982738094}"/>
              </a:ext>
            </a:extLst>
          </p:cNvPr>
          <p:cNvSpPr>
            <a:spLocks noGrp="1"/>
          </p:cNvSpPr>
          <p:nvPr>
            <p:ph type="ftr" sz="quarter" idx="11"/>
          </p:nvPr>
        </p:nvSpPr>
        <p:spPr/>
        <p:txBody>
          <a:bodyPr/>
          <a:lstStyle/>
          <a:p>
            <a:r>
              <a:rPr lang="en-GB"/>
              <a:t>V2, November 2023  </a:t>
            </a:r>
          </a:p>
        </p:txBody>
      </p:sp>
      <p:sp>
        <p:nvSpPr>
          <p:cNvPr id="7" name="Slide Number Placeholder 6">
            <a:extLst>
              <a:ext uri="{FF2B5EF4-FFF2-40B4-BE49-F238E27FC236}">
                <a16:creationId xmlns:a16="http://schemas.microsoft.com/office/drawing/2014/main" id="{A530614D-E737-251D-C6BD-985590201A4D}"/>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21511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DCA3-A92D-F2B7-0D6D-206952E58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6AD645-012C-ED49-CFA8-9FEF54D08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CD5AFB-A88E-FA6C-2CE9-FDAA774BE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4236F-5CB9-C370-B2E7-B06E9788CCEB}"/>
              </a:ext>
            </a:extLst>
          </p:cNvPr>
          <p:cNvSpPr>
            <a:spLocks noGrp="1"/>
          </p:cNvSpPr>
          <p:nvPr>
            <p:ph type="dt" sz="half" idx="10"/>
          </p:nvPr>
        </p:nvSpPr>
        <p:spPr/>
        <p:txBody>
          <a:bodyPr/>
          <a:lstStyle/>
          <a:p>
            <a:fld id="{77E72E61-B58F-47CE-80D0-8C127E1221B3}" type="datetime1">
              <a:rPr lang="en-GB" smtClean="0"/>
              <a:t>21/08/2024</a:t>
            </a:fld>
            <a:endParaRPr lang="en-GB"/>
          </a:p>
        </p:txBody>
      </p:sp>
      <p:sp>
        <p:nvSpPr>
          <p:cNvPr id="6" name="Footer Placeholder 5">
            <a:extLst>
              <a:ext uri="{FF2B5EF4-FFF2-40B4-BE49-F238E27FC236}">
                <a16:creationId xmlns:a16="http://schemas.microsoft.com/office/drawing/2014/main" id="{0086774E-BA14-C105-51D2-8AF7EDB83743}"/>
              </a:ext>
            </a:extLst>
          </p:cNvPr>
          <p:cNvSpPr>
            <a:spLocks noGrp="1"/>
          </p:cNvSpPr>
          <p:nvPr>
            <p:ph type="ftr" sz="quarter" idx="11"/>
          </p:nvPr>
        </p:nvSpPr>
        <p:spPr/>
        <p:txBody>
          <a:bodyPr/>
          <a:lstStyle/>
          <a:p>
            <a:r>
              <a:rPr lang="en-GB"/>
              <a:t>V2, November 2023  </a:t>
            </a:r>
          </a:p>
        </p:txBody>
      </p:sp>
      <p:sp>
        <p:nvSpPr>
          <p:cNvPr id="7" name="Slide Number Placeholder 6">
            <a:extLst>
              <a:ext uri="{FF2B5EF4-FFF2-40B4-BE49-F238E27FC236}">
                <a16:creationId xmlns:a16="http://schemas.microsoft.com/office/drawing/2014/main" id="{C023DC36-95FA-0F78-F476-D902A02ACB01}"/>
              </a:ext>
            </a:extLst>
          </p:cNvPr>
          <p:cNvSpPr>
            <a:spLocks noGrp="1"/>
          </p:cNvSpPr>
          <p:nvPr>
            <p:ph type="sldNum" sz="quarter" idx="12"/>
          </p:nvPr>
        </p:nvSpPr>
        <p:spPr/>
        <p:txBody>
          <a:bodyPr/>
          <a:lstStyle/>
          <a:p>
            <a:fld id="{BD4DDBA7-2AD4-4516-9BEA-BF69D0304AE3}" type="slidenum">
              <a:rPr lang="en-GB" smtClean="0"/>
              <a:t>‹#›</a:t>
            </a:fld>
            <a:endParaRPr lang="en-GB"/>
          </a:p>
        </p:txBody>
      </p:sp>
    </p:spTree>
    <p:extLst>
      <p:ext uri="{BB962C8B-B14F-4D97-AF65-F5344CB8AC3E}">
        <p14:creationId xmlns:p14="http://schemas.microsoft.com/office/powerpoint/2010/main" val="167471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2B675-C2CB-A6F6-F0A1-CB8C1DCDF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5EC58F-BB39-0BA7-C790-D0BEDDD67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941EAC-1351-67FC-FE68-9103AC12C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1D23-450C-4528-AC93-46DA7E3C59FC}" type="datetime1">
              <a:rPr lang="en-GB" smtClean="0"/>
              <a:t>21/08/2024</a:t>
            </a:fld>
            <a:endParaRPr lang="en-GB"/>
          </a:p>
        </p:txBody>
      </p:sp>
      <p:sp>
        <p:nvSpPr>
          <p:cNvPr id="5" name="Footer Placeholder 4">
            <a:extLst>
              <a:ext uri="{FF2B5EF4-FFF2-40B4-BE49-F238E27FC236}">
                <a16:creationId xmlns:a16="http://schemas.microsoft.com/office/drawing/2014/main" id="{1DABA783-F589-8866-D7CF-F383DF77E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V2, November 2023  </a:t>
            </a:r>
          </a:p>
        </p:txBody>
      </p:sp>
      <p:sp>
        <p:nvSpPr>
          <p:cNvPr id="6" name="Slide Number Placeholder 5">
            <a:extLst>
              <a:ext uri="{FF2B5EF4-FFF2-40B4-BE49-F238E27FC236}">
                <a16:creationId xmlns:a16="http://schemas.microsoft.com/office/drawing/2014/main" id="{5532C1D4-E7A0-763E-189F-CCC28EF5E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DDBA7-2AD4-4516-9BEA-BF69D0304AE3}" type="slidenum">
              <a:rPr lang="en-GB" smtClean="0"/>
              <a:t>‹#›</a:t>
            </a:fld>
            <a:endParaRPr lang="en-GB"/>
          </a:p>
        </p:txBody>
      </p:sp>
    </p:spTree>
    <p:extLst>
      <p:ext uri="{BB962C8B-B14F-4D97-AF65-F5344CB8AC3E}">
        <p14:creationId xmlns:p14="http://schemas.microsoft.com/office/powerpoint/2010/main" val="1986174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wellchild.org.uk/10-principles-for-complex-discharge/"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emf"/><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EF43-996F-F378-A9F7-8592E401BC39}"/>
              </a:ext>
            </a:extLst>
          </p:cNvPr>
          <p:cNvSpPr>
            <a:spLocks noGrp="1"/>
          </p:cNvSpPr>
          <p:nvPr>
            <p:ph type="ctrTitle"/>
          </p:nvPr>
        </p:nvSpPr>
        <p:spPr>
          <a:xfrm>
            <a:off x="1523999" y="1122363"/>
            <a:ext cx="9324975" cy="4902516"/>
          </a:xfrm>
        </p:spPr>
        <p:txBody>
          <a:bodyPr>
            <a:normAutofit/>
          </a:bodyPr>
          <a:lstStyle/>
          <a:p>
            <a:br>
              <a:rPr lang="en-GB" sz="1800" b="0" i="0" u="none" strike="noStrike" baseline="0" dirty="0">
                <a:solidFill>
                  <a:srgbClr val="000000"/>
                </a:solidFill>
                <a:latin typeface="Arial" panose="020B0604020202020204" pitchFamily="34" charset="0"/>
              </a:rPr>
            </a:br>
            <a:br>
              <a:rPr lang="en-GB" sz="1800" b="0" i="0" u="none" strike="noStrike" baseline="0" dirty="0">
                <a:latin typeface="Arial" panose="020B0604020202020204" pitchFamily="34" charset="0"/>
              </a:rPr>
            </a:br>
            <a:r>
              <a:rPr lang="en-GB" sz="1800" b="0" i="0" u="none" strike="noStrike" baseline="0" dirty="0">
                <a:latin typeface="Arial" panose="020B0604020202020204" pitchFamily="34" charset="0"/>
              </a:rPr>
              <a:t> </a:t>
            </a:r>
            <a:r>
              <a:rPr lang="en-GB" sz="1800" b="1" i="0" u="none" strike="noStrike" baseline="0" dirty="0">
                <a:latin typeface="Arial" panose="020B0604020202020204" pitchFamily="34" charset="0"/>
              </a:rPr>
              <a:t>Appendix E - Sample LTV patient home bedroom floorplan:</a:t>
            </a:r>
            <a:br>
              <a:rPr lang="en-GB" sz="1800" b="0" i="0" u="none" strike="noStrike" baseline="0" dirty="0">
                <a:latin typeface="Arial" panose="020B0604020202020204" pitchFamily="34" charset="0"/>
              </a:rPr>
            </a:br>
            <a:r>
              <a:rPr lang="en-GB" sz="1800" b="1" i="0" u="none" strike="noStrike" baseline="0" dirty="0">
                <a:latin typeface="Arial" panose="020B0604020202020204" pitchFamily="34" charset="0"/>
              </a:rPr>
              <a:t>This document is designed to be used as an exemplar room layout for a Child/Young Person returning home on LTV.</a:t>
            </a:r>
            <a:br>
              <a:rPr lang="en-GB" sz="1400" dirty="0">
                <a:effectLst/>
                <a:latin typeface="Arial" panose="020B0604020202020204" pitchFamily="34" charset="0"/>
                <a:ea typeface="Calibri" panose="020F0502020204030204" pitchFamily="34" charset="0"/>
                <a:cs typeface="Times New Roman" panose="02020603050405020304" pitchFamily="18" charset="0"/>
              </a:rPr>
            </a:br>
            <a:r>
              <a:rPr lang="en-GB" sz="1400" dirty="0">
                <a:effectLst/>
                <a:latin typeface="Arial" panose="020B0604020202020204" pitchFamily="34" charset="0"/>
                <a:ea typeface="Calibri" panose="020F0502020204030204" pitchFamily="34" charset="0"/>
                <a:cs typeface="Times New Roman" panose="02020603050405020304" pitchFamily="18" charset="0"/>
              </a:rPr>
              <a:t> </a:t>
            </a:r>
            <a:br>
              <a:rPr lang="en-GB" sz="1400" dirty="0">
                <a:effectLst/>
                <a:latin typeface="Arial" panose="020B0604020202020204" pitchFamily="34" charset="0"/>
                <a:ea typeface="Calibri" panose="020F0502020204030204" pitchFamily="34" charset="0"/>
                <a:cs typeface="Times New Roman" panose="02020603050405020304" pitchFamily="18" charset="0"/>
              </a:rPr>
            </a:br>
            <a:r>
              <a:rPr lang="en-GB" sz="1400" dirty="0">
                <a:effectLst/>
                <a:latin typeface="Arial" panose="020B0604020202020204" pitchFamily="34" charset="0"/>
                <a:ea typeface="Calibri" panose="020F0502020204030204" pitchFamily="34" charset="0"/>
                <a:cs typeface="Times New Roman" panose="02020603050405020304" pitchFamily="18" charset="0"/>
              </a:rPr>
              <a:t>This is a working document. Please make sure you are using the latest version by checking the version number and date updated below. The latest version of the document is available </a:t>
            </a:r>
            <a:r>
              <a:rPr lang="en-GB" sz="1400" dirty="0">
                <a:effectLst/>
                <a:latin typeface="Arial" panose="020B0604020202020204" pitchFamily="34" charset="0"/>
                <a:ea typeface="Calibri" panose="020F0502020204030204" pitchFamily="34" charset="0"/>
                <a:cs typeface="Arial" panose="020B0604020202020204" pitchFamily="34" charset="0"/>
              </a:rPr>
              <a:t>here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tooltip="https://www.wellchild.org.uk/10-principles-for-complex-discharge/"/>
              </a:rPr>
              <a:t>https://www.wellchild.org.uk/10-principles-for-complex-discharge/</a:t>
            </a:r>
            <a:br>
              <a:rPr lang="en-GB" sz="4400" dirty="0">
                <a:effectLst/>
                <a:latin typeface="Arial" panose="020B0604020202020204" pitchFamily="34" charset="0"/>
                <a:ea typeface="Calibri" panose="020F0502020204030204" pitchFamily="34" charset="0"/>
                <a:cs typeface="Times New Roman" panose="02020603050405020304" pitchFamily="18" charset="0"/>
              </a:rPr>
            </a:br>
            <a:br>
              <a:rPr lang="en-GB" sz="4400" dirty="0">
                <a:effectLst/>
                <a:latin typeface="Arial" panose="020B0604020202020204" pitchFamily="34" charset="0"/>
                <a:ea typeface="Calibri" panose="020F0502020204030204" pitchFamily="34" charset="0"/>
                <a:cs typeface="Times New Roman" panose="02020603050405020304" pitchFamily="18" charset="0"/>
              </a:rPr>
            </a:br>
            <a:br>
              <a:rPr lang="en-GB" sz="4400" dirty="0">
                <a:effectLst/>
                <a:latin typeface="Arial" panose="020B0604020202020204" pitchFamily="34" charset="0"/>
                <a:ea typeface="Calibri" panose="020F0502020204030204" pitchFamily="34" charset="0"/>
                <a:cs typeface="Times New Roman" panose="02020603050405020304" pitchFamily="18" charset="0"/>
              </a:rPr>
            </a:br>
            <a:r>
              <a:rPr lang="en-GB" sz="1400" dirty="0">
                <a:effectLst/>
                <a:latin typeface="Arial" panose="020B0604020202020204" pitchFamily="34" charset="0"/>
                <a:ea typeface="Calibri" panose="020F0502020204030204" pitchFamily="34" charset="0"/>
                <a:cs typeface="Times New Roman" panose="02020603050405020304" pitchFamily="18" charset="0"/>
              </a:rPr>
              <a:t>Review date: </a:t>
            </a:r>
            <a:r>
              <a:rPr lang="en-GB" sz="1400" dirty="0">
                <a:latin typeface="Arial" panose="020B0604020202020204" pitchFamily="34" charset="0"/>
                <a:ea typeface="Calibri" panose="020F0502020204030204" pitchFamily="34" charset="0"/>
                <a:cs typeface="Times New Roman" panose="02020603050405020304" pitchFamily="18" charset="0"/>
              </a:rPr>
              <a:t>Ma</a:t>
            </a:r>
            <a:r>
              <a:rPr lang="en-GB" sz="1400" dirty="0">
                <a:effectLst/>
                <a:latin typeface="Arial" panose="020B0604020202020204" pitchFamily="34" charset="0"/>
                <a:ea typeface="Calibri" panose="020F0502020204030204" pitchFamily="34" charset="0"/>
                <a:cs typeface="Times New Roman" panose="02020603050405020304" pitchFamily="18" charset="0"/>
              </a:rPr>
              <a:t>y 2027 </a:t>
            </a:r>
            <a:br>
              <a:rPr lang="en-GB" sz="18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5" name="Rectangle 4">
            <a:extLst>
              <a:ext uri="{FF2B5EF4-FFF2-40B4-BE49-F238E27FC236}">
                <a16:creationId xmlns:a16="http://schemas.microsoft.com/office/drawing/2014/main" id="{D38592DF-EDE3-67A8-1C07-4F6F4BC099A8}"/>
              </a:ext>
            </a:extLst>
          </p:cNvPr>
          <p:cNvSpPr/>
          <p:nvPr/>
        </p:nvSpPr>
        <p:spPr>
          <a:xfrm>
            <a:off x="8553450" y="161925"/>
            <a:ext cx="3505200" cy="742950"/>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93BBA0B-B9B2-B8A6-0234-6E990274A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701" y="5830965"/>
            <a:ext cx="1811923" cy="563214"/>
          </a:xfrm>
          <a:prstGeom prst="rect">
            <a:avLst/>
          </a:prstGeom>
        </p:spPr>
      </p:pic>
      <p:pic>
        <p:nvPicPr>
          <p:cNvPr id="15" name="Picture 14">
            <a:extLst>
              <a:ext uri="{FF2B5EF4-FFF2-40B4-BE49-F238E27FC236}">
                <a16:creationId xmlns:a16="http://schemas.microsoft.com/office/drawing/2014/main" id="{95B82D67-91F3-4CC1-E2A7-7E3DAC7B1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5829886"/>
            <a:ext cx="1607642" cy="565372"/>
          </a:xfrm>
          <a:prstGeom prst="rect">
            <a:avLst/>
          </a:prstGeom>
        </p:spPr>
      </p:pic>
      <p:graphicFrame>
        <p:nvGraphicFramePr>
          <p:cNvPr id="17" name="Table 16">
            <a:extLst>
              <a:ext uri="{FF2B5EF4-FFF2-40B4-BE49-F238E27FC236}">
                <a16:creationId xmlns:a16="http://schemas.microsoft.com/office/drawing/2014/main" id="{2CBDF4EE-177E-CB55-C4FE-58C2A759874D}"/>
              </a:ext>
            </a:extLst>
          </p:cNvPr>
          <p:cNvGraphicFramePr>
            <a:graphicFrameLocks noGrp="1"/>
          </p:cNvGraphicFramePr>
          <p:nvPr>
            <p:extLst>
              <p:ext uri="{D42A27DB-BD31-4B8C-83A1-F6EECF244321}">
                <p14:modId xmlns:p14="http://schemas.microsoft.com/office/powerpoint/2010/main" val="1474766516"/>
              </p:ext>
            </p:extLst>
          </p:nvPr>
        </p:nvGraphicFramePr>
        <p:xfrm>
          <a:off x="5287327" y="4346099"/>
          <a:ext cx="1732598" cy="365760"/>
        </p:xfrm>
        <a:graphic>
          <a:graphicData uri="http://schemas.openxmlformats.org/drawingml/2006/table">
            <a:tbl>
              <a:tblPr firstRow="1" firstCol="1" bandRow="1"/>
              <a:tblGrid>
                <a:gridCol w="855075">
                  <a:extLst>
                    <a:ext uri="{9D8B030D-6E8A-4147-A177-3AD203B41FA5}">
                      <a16:colId xmlns:a16="http://schemas.microsoft.com/office/drawing/2014/main" val="1107754871"/>
                    </a:ext>
                  </a:extLst>
                </a:gridCol>
                <a:gridCol w="877523">
                  <a:extLst>
                    <a:ext uri="{9D8B030D-6E8A-4147-A177-3AD203B41FA5}">
                      <a16:colId xmlns:a16="http://schemas.microsoft.com/office/drawing/2014/main" val="719726046"/>
                    </a:ext>
                  </a:extLst>
                </a:gridCol>
              </a:tblGrid>
              <a:tr h="0">
                <a:tc>
                  <a:txBody>
                    <a:bodyPr/>
                    <a:lstStyle/>
                    <a:p>
                      <a:r>
                        <a:rPr lang="en-GB" sz="1200">
                          <a:effectLst/>
                          <a:latin typeface="Arial" panose="020B0604020202020204" pitchFamily="34" charset="0"/>
                          <a:ea typeface="Calibri" panose="020F0502020204030204" pitchFamily="34" charset="0"/>
                          <a:cs typeface="Times New Roman" panose="02020603050405020304" pitchFamily="18" charset="0"/>
                        </a:rPr>
                        <a:t>Version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3</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261304"/>
                  </a:ext>
                </a:extLst>
              </a:tr>
              <a:tr h="0">
                <a:tc>
                  <a:txBody>
                    <a:bodyPr/>
                    <a:lstStyle/>
                    <a:p>
                      <a:r>
                        <a:rPr lang="en-GB" sz="1200">
                          <a:effectLst/>
                          <a:latin typeface="Arial" panose="020B0604020202020204" pitchFamily="34" charset="0"/>
                          <a:ea typeface="Calibri" panose="020F0502020204030204" pitchFamily="34" charset="0"/>
                          <a:cs typeface="Times New Roman" panose="02020603050405020304" pitchFamily="18" charset="0"/>
                        </a:rPr>
                        <a:t>Updated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May 2024</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458797"/>
                  </a:ext>
                </a:extLst>
              </a:tr>
            </a:tbl>
          </a:graphicData>
        </a:graphic>
      </p:graphicFrame>
      <p:pic>
        <p:nvPicPr>
          <p:cNvPr id="4" name="Picture 3" descr="A white and blue sign with black text&#10;&#10;Description automatically generated">
            <a:extLst>
              <a:ext uri="{FF2B5EF4-FFF2-40B4-BE49-F238E27FC236}">
                <a16:creationId xmlns:a16="http://schemas.microsoft.com/office/drawing/2014/main" id="{DB215E96-69CD-9508-02AE-B2906A6C1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684" y="5842099"/>
            <a:ext cx="1962617" cy="540946"/>
          </a:xfrm>
          <a:prstGeom prst="rect">
            <a:avLst/>
          </a:prstGeom>
        </p:spPr>
      </p:pic>
      <p:pic>
        <p:nvPicPr>
          <p:cNvPr id="6" name="Picture 5" descr="A logo for a nursing school&#10;&#10;Description automatically generated">
            <a:extLst>
              <a:ext uri="{FF2B5EF4-FFF2-40B4-BE49-F238E27FC236}">
                <a16:creationId xmlns:a16="http://schemas.microsoft.com/office/drawing/2014/main" id="{265A35FC-DCD8-CA95-065D-B6BDCD06D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0361" y="5752233"/>
            <a:ext cx="1227917" cy="720678"/>
          </a:xfrm>
          <a:prstGeom prst="rect">
            <a:avLst/>
          </a:prstGeom>
        </p:spPr>
      </p:pic>
    </p:spTree>
    <p:extLst>
      <p:ext uri="{BB962C8B-B14F-4D97-AF65-F5344CB8AC3E}">
        <p14:creationId xmlns:p14="http://schemas.microsoft.com/office/powerpoint/2010/main" val="2268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9000" b="-1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E885C5A-8B8B-E26E-D85E-D498D38E52A6}"/>
              </a:ext>
            </a:extLst>
          </p:cNvPr>
          <p:cNvGrpSpPr/>
          <p:nvPr/>
        </p:nvGrpSpPr>
        <p:grpSpPr>
          <a:xfrm>
            <a:off x="3807719" y="1021145"/>
            <a:ext cx="8582720" cy="4895560"/>
            <a:chOff x="2059028" y="585887"/>
            <a:chExt cx="8582720" cy="4895560"/>
          </a:xfrm>
          <a:solidFill>
            <a:srgbClr val="E0E5EA">
              <a:alpha val="73000"/>
            </a:srgbClr>
          </a:solidFill>
        </p:grpSpPr>
        <p:sp>
          <p:nvSpPr>
            <p:cNvPr id="4" name="Rectangle 3">
              <a:extLst>
                <a:ext uri="{FF2B5EF4-FFF2-40B4-BE49-F238E27FC236}">
                  <a16:creationId xmlns:a16="http://schemas.microsoft.com/office/drawing/2014/main" id="{8487DE68-5FB4-048E-98C5-D8EE4BF42F25}"/>
                </a:ext>
              </a:extLst>
            </p:cNvPr>
            <p:cNvSpPr/>
            <p:nvPr/>
          </p:nvSpPr>
          <p:spPr>
            <a:xfrm>
              <a:off x="2059028" y="585887"/>
              <a:ext cx="8362949" cy="4895560"/>
            </a:xfrm>
            <a:prstGeom prst="rect">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AABF3F89-AA1E-4AF9-BC0E-973907D2C73A}"/>
                </a:ext>
              </a:extLst>
            </p:cNvPr>
            <p:cNvCxnSpPr>
              <a:cxnSpLocks/>
            </p:cNvCxnSpPr>
            <p:nvPr/>
          </p:nvCxnSpPr>
          <p:spPr>
            <a:xfrm>
              <a:off x="9129968" y="4152945"/>
              <a:ext cx="1234085" cy="0"/>
            </a:xfrm>
            <a:prstGeom prst="line">
              <a:avLst/>
            </a:prstGeom>
            <a:grpFill/>
            <a:ln w="38100">
              <a:solidFill>
                <a:srgbClr val="89AFBF"/>
              </a:solidFill>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8EF745BB-4A6E-ED8B-22AF-CDC80D3A3739}"/>
                </a:ext>
              </a:extLst>
            </p:cNvPr>
            <p:cNvSpPr/>
            <p:nvPr/>
          </p:nvSpPr>
          <p:spPr>
            <a:xfrm rot="19798426">
              <a:off x="9065496" y="3309635"/>
              <a:ext cx="1576252" cy="744577"/>
            </a:xfrm>
            <a:prstGeom prst="arc">
              <a:avLst>
                <a:gd name="adj1" fmla="val 10791776"/>
                <a:gd name="adj2" fmla="val 20732408"/>
              </a:avLst>
            </a:prstGeom>
            <a:grpFill/>
            <a:ln w="28575">
              <a:solidFill>
                <a:srgbClr val="89AFB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7" name="Picture 16">
              <a:extLst>
                <a:ext uri="{FF2B5EF4-FFF2-40B4-BE49-F238E27FC236}">
                  <a16:creationId xmlns:a16="http://schemas.microsoft.com/office/drawing/2014/main" id="{963F8EC6-080C-E7F5-CE43-31E327162116}"/>
                </a:ext>
              </a:extLst>
            </p:cNvPr>
            <p:cNvPicPr>
              <a:picLocks noChangeAspect="1"/>
            </p:cNvPicPr>
            <p:nvPr/>
          </p:nvPicPr>
          <p:blipFill>
            <a:blip r:embed="rId3"/>
            <a:stretch>
              <a:fillRect/>
            </a:stretch>
          </p:blipFill>
          <p:spPr>
            <a:xfrm>
              <a:off x="6396349" y="768011"/>
              <a:ext cx="1870749" cy="3415194"/>
            </a:xfrm>
            <a:prstGeom prst="rect">
              <a:avLst/>
            </a:prstGeom>
            <a:grpFill/>
            <a:ln w="82550">
              <a:solidFill>
                <a:schemeClr val="bg1">
                  <a:lumMod val="75000"/>
                </a:schemeClr>
              </a:solidFill>
              <a:extLst>
                <a:ext uri="{C807C97D-BFC1-408E-A445-0C87EB9F89A2}">
                  <ask:lineSketchStyleProps xmlns:ask="http://schemas.microsoft.com/office/drawing/2018/sketchyshapes">
                    <ask:type>
                      <ask:lineSketchNone/>
                    </ask:type>
                  </ask:lineSketchStyleProps>
                </a:ext>
              </a:extLst>
            </a:ln>
          </p:spPr>
        </p:pic>
        <p:pic>
          <p:nvPicPr>
            <p:cNvPr id="27" name="Picture 26">
              <a:extLst>
                <a:ext uri="{FF2B5EF4-FFF2-40B4-BE49-F238E27FC236}">
                  <a16:creationId xmlns:a16="http://schemas.microsoft.com/office/drawing/2014/main" id="{719E86AC-128C-FB15-52A6-44DF462042B3}"/>
                </a:ext>
              </a:extLst>
            </p:cNvPr>
            <p:cNvPicPr>
              <a:picLocks noChangeAspect="1"/>
            </p:cNvPicPr>
            <p:nvPr/>
          </p:nvPicPr>
          <p:blipFill>
            <a:blip r:embed="rId4"/>
            <a:stretch>
              <a:fillRect/>
            </a:stretch>
          </p:blipFill>
          <p:spPr>
            <a:xfrm rot="16200000">
              <a:off x="2019829" y="3130304"/>
              <a:ext cx="325796" cy="162898"/>
            </a:xfrm>
            <a:prstGeom prst="rect">
              <a:avLst/>
            </a:prstGeom>
            <a:grpFill/>
          </p:spPr>
        </p:pic>
        <p:sp>
          <p:nvSpPr>
            <p:cNvPr id="31" name="Rectangle: Rounded Corners 30">
              <a:extLst>
                <a:ext uri="{FF2B5EF4-FFF2-40B4-BE49-F238E27FC236}">
                  <a16:creationId xmlns:a16="http://schemas.microsoft.com/office/drawing/2014/main" id="{F4BE394F-6C9C-1030-EADC-0C48CC0A1CF7}"/>
                </a:ext>
              </a:extLst>
            </p:cNvPr>
            <p:cNvSpPr/>
            <p:nvPr/>
          </p:nvSpPr>
          <p:spPr>
            <a:xfrm rot="2557402">
              <a:off x="2687624" y="3495568"/>
              <a:ext cx="1437187" cy="1433405"/>
            </a:xfrm>
            <a:prstGeom prst="roundRect">
              <a:avLst/>
            </a:prstGeom>
            <a:solidFill>
              <a:srgbClr val="FFC000"/>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DC5BB57-F099-A788-46B5-B3A5B543DB6E}"/>
                </a:ext>
              </a:extLst>
            </p:cNvPr>
            <p:cNvSpPr/>
            <p:nvPr/>
          </p:nvSpPr>
          <p:spPr>
            <a:xfrm rot="2557402">
              <a:off x="2545744" y="4205659"/>
              <a:ext cx="1268775" cy="529967"/>
            </a:xfrm>
            <a:prstGeom prst="roundRect">
              <a:avLst/>
            </a:prstGeom>
            <a:solidFill>
              <a:srgbClr val="FF9966"/>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High backed arm chair</a:t>
              </a:r>
            </a:p>
          </p:txBody>
        </p:sp>
        <p:sp>
          <p:nvSpPr>
            <p:cNvPr id="33" name="Rectangle: Rounded Corners 32">
              <a:extLst>
                <a:ext uri="{FF2B5EF4-FFF2-40B4-BE49-F238E27FC236}">
                  <a16:creationId xmlns:a16="http://schemas.microsoft.com/office/drawing/2014/main" id="{A8D9222D-0467-0559-AD54-F1BA505F2FDA}"/>
                </a:ext>
              </a:extLst>
            </p:cNvPr>
            <p:cNvSpPr/>
            <p:nvPr/>
          </p:nvSpPr>
          <p:spPr>
            <a:xfrm rot="2557402">
              <a:off x="3176031" y="3312675"/>
              <a:ext cx="91609" cy="613810"/>
            </a:xfrm>
            <a:prstGeom prst="roundRect">
              <a:avLst/>
            </a:prstGeom>
            <a:solidFill>
              <a:srgbClr val="FF9966"/>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C2689A4F-6BCF-3A4D-5E0A-2AADA5D47B65}"/>
                </a:ext>
              </a:extLst>
            </p:cNvPr>
            <p:cNvSpPr/>
            <p:nvPr/>
          </p:nvSpPr>
          <p:spPr>
            <a:xfrm>
              <a:off x="2133935" y="880265"/>
              <a:ext cx="974330" cy="684289"/>
            </a:xfrm>
            <a:prstGeom prst="roundRect">
              <a:avLst/>
            </a:prstGeom>
            <a:solidFill>
              <a:srgbClr val="33CCCC"/>
            </a:solidFill>
            <a:ln w="28575">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Oxygen supply(if applicable)</a:t>
              </a:r>
            </a:p>
          </p:txBody>
        </p:sp>
        <p:sp>
          <p:nvSpPr>
            <p:cNvPr id="37" name="Rectangle: Rounded Corners 36">
              <a:extLst>
                <a:ext uri="{FF2B5EF4-FFF2-40B4-BE49-F238E27FC236}">
                  <a16:creationId xmlns:a16="http://schemas.microsoft.com/office/drawing/2014/main" id="{99F0CE94-39DF-241C-3CE7-AA98138F70E1}"/>
                </a:ext>
              </a:extLst>
            </p:cNvPr>
            <p:cNvSpPr/>
            <p:nvPr/>
          </p:nvSpPr>
          <p:spPr>
            <a:xfrm>
              <a:off x="8662099" y="675568"/>
              <a:ext cx="1701954" cy="913292"/>
            </a:xfrm>
            <a:prstGeom prst="roundRect">
              <a:avLst/>
            </a:prstGeom>
            <a:solidFill>
              <a:schemeClr val="accent4">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Wardrobe/Storage</a:t>
              </a:r>
            </a:p>
          </p:txBody>
        </p:sp>
        <p:sp>
          <p:nvSpPr>
            <p:cNvPr id="41" name="Rectangle: Rounded Corners 40">
              <a:extLst>
                <a:ext uri="{FF2B5EF4-FFF2-40B4-BE49-F238E27FC236}">
                  <a16:creationId xmlns:a16="http://schemas.microsoft.com/office/drawing/2014/main" id="{8ACA56EF-1D47-AF23-FABE-24133E71B372}"/>
                </a:ext>
              </a:extLst>
            </p:cNvPr>
            <p:cNvSpPr/>
            <p:nvPr/>
          </p:nvSpPr>
          <p:spPr>
            <a:xfrm>
              <a:off x="3247072" y="873171"/>
              <a:ext cx="1170324" cy="880467"/>
            </a:xfrm>
            <a:prstGeom prst="roundRect">
              <a:avLst/>
            </a:prstGeom>
            <a:solidFill>
              <a:srgbClr val="FFCCCC"/>
            </a:solidFill>
            <a:ln w="38100">
              <a:solidFill>
                <a:srgbClr val="ED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Bedside Storage/ Spare Ventilator </a:t>
              </a:r>
              <a:r>
                <a:rPr lang="en-GB" sz="1000" b="1" dirty="0">
                  <a:solidFill>
                    <a:schemeClr val="tx1"/>
                  </a:solidFill>
                </a:rPr>
                <a:t>(if applicable and unable to fit  onto trolley)</a:t>
              </a:r>
            </a:p>
          </p:txBody>
        </p:sp>
        <p:pic>
          <p:nvPicPr>
            <p:cNvPr id="39" name="Graphic 38" descr="Streetlight outline">
              <a:extLst>
                <a:ext uri="{FF2B5EF4-FFF2-40B4-BE49-F238E27FC236}">
                  <a16:creationId xmlns:a16="http://schemas.microsoft.com/office/drawing/2014/main" id="{64279D66-BAB5-CE44-500C-C7A48B8E2C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8112" y="734450"/>
              <a:ext cx="795528" cy="795528"/>
            </a:xfrm>
            <a:prstGeom prst="rect">
              <a:avLst/>
            </a:prstGeom>
          </p:spPr>
        </p:pic>
      </p:grpSp>
      <p:sp>
        <p:nvSpPr>
          <p:cNvPr id="34" name="Rectangle: Rounded Corners 33">
            <a:extLst>
              <a:ext uri="{FF2B5EF4-FFF2-40B4-BE49-F238E27FC236}">
                <a16:creationId xmlns:a16="http://schemas.microsoft.com/office/drawing/2014/main" id="{BC35F909-7A85-06A8-2073-31ACD41DAA5E}"/>
              </a:ext>
            </a:extLst>
          </p:cNvPr>
          <p:cNvSpPr/>
          <p:nvPr/>
        </p:nvSpPr>
        <p:spPr>
          <a:xfrm rot="2557402">
            <a:off x="5688033" y="4451847"/>
            <a:ext cx="91609" cy="613810"/>
          </a:xfrm>
          <a:prstGeom prst="roundRect">
            <a:avLst/>
          </a:prstGeom>
          <a:solidFill>
            <a:srgbClr val="FF9966"/>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0A007F2E-BDD5-AD4D-3A7D-C7C99A17CECE}"/>
              </a:ext>
            </a:extLst>
          </p:cNvPr>
          <p:cNvSpPr txBox="1"/>
          <p:nvPr/>
        </p:nvSpPr>
        <p:spPr>
          <a:xfrm>
            <a:off x="11053041" y="3389550"/>
            <a:ext cx="1356482" cy="307777"/>
          </a:xfrm>
          <a:prstGeom prst="rect">
            <a:avLst/>
          </a:prstGeom>
          <a:noFill/>
        </p:spPr>
        <p:txBody>
          <a:bodyPr wrap="square" rtlCol="0">
            <a:spAutoFit/>
          </a:bodyPr>
          <a:lstStyle/>
          <a:p>
            <a:r>
              <a:rPr lang="en-GB" sz="1400" b="1" dirty="0"/>
              <a:t>Door</a:t>
            </a:r>
          </a:p>
        </p:txBody>
      </p:sp>
      <p:pic>
        <p:nvPicPr>
          <p:cNvPr id="28" name="Picture 27">
            <a:extLst>
              <a:ext uri="{FF2B5EF4-FFF2-40B4-BE49-F238E27FC236}">
                <a16:creationId xmlns:a16="http://schemas.microsoft.com/office/drawing/2014/main" id="{90143CBF-C471-D3C1-E363-0F5C19886E3C}"/>
              </a:ext>
            </a:extLst>
          </p:cNvPr>
          <p:cNvPicPr>
            <a:picLocks noChangeAspect="1"/>
          </p:cNvPicPr>
          <p:nvPr/>
        </p:nvPicPr>
        <p:blipFill>
          <a:blip r:embed="rId7"/>
          <a:stretch>
            <a:fillRect/>
          </a:stretch>
        </p:blipFill>
        <p:spPr>
          <a:xfrm>
            <a:off x="4425484" y="1062944"/>
            <a:ext cx="329213" cy="158510"/>
          </a:xfrm>
          <a:prstGeom prst="rect">
            <a:avLst/>
          </a:prstGeom>
        </p:spPr>
      </p:pic>
      <p:pic>
        <p:nvPicPr>
          <p:cNvPr id="44" name="Picture 43">
            <a:extLst>
              <a:ext uri="{FF2B5EF4-FFF2-40B4-BE49-F238E27FC236}">
                <a16:creationId xmlns:a16="http://schemas.microsoft.com/office/drawing/2014/main" id="{D809BB53-F6A8-60CA-33AF-D4CDE7679E7D}"/>
              </a:ext>
            </a:extLst>
          </p:cNvPr>
          <p:cNvPicPr>
            <a:picLocks noChangeAspect="1"/>
          </p:cNvPicPr>
          <p:nvPr/>
        </p:nvPicPr>
        <p:blipFill>
          <a:blip r:embed="rId8"/>
          <a:stretch>
            <a:fillRect/>
          </a:stretch>
        </p:blipFill>
        <p:spPr>
          <a:xfrm>
            <a:off x="6407309" y="1054499"/>
            <a:ext cx="329213" cy="168028"/>
          </a:xfrm>
          <a:prstGeom prst="rect">
            <a:avLst/>
          </a:prstGeom>
        </p:spPr>
      </p:pic>
      <p:sp>
        <p:nvSpPr>
          <p:cNvPr id="45" name="TextBox 44">
            <a:extLst>
              <a:ext uri="{FF2B5EF4-FFF2-40B4-BE49-F238E27FC236}">
                <a16:creationId xmlns:a16="http://schemas.microsoft.com/office/drawing/2014/main" id="{2A1A9B81-80FC-EF38-FDF2-A0F5A1F26D3F}"/>
              </a:ext>
            </a:extLst>
          </p:cNvPr>
          <p:cNvSpPr txBox="1"/>
          <p:nvPr/>
        </p:nvSpPr>
        <p:spPr>
          <a:xfrm>
            <a:off x="7499374" y="1487030"/>
            <a:ext cx="885958" cy="307777"/>
          </a:xfrm>
          <a:prstGeom prst="rect">
            <a:avLst/>
          </a:prstGeom>
          <a:noFill/>
        </p:spPr>
        <p:txBody>
          <a:bodyPr wrap="square" rtlCol="0">
            <a:spAutoFit/>
          </a:bodyPr>
          <a:lstStyle/>
          <a:p>
            <a:r>
              <a:rPr lang="en-GB" sz="1400" b="1" dirty="0"/>
              <a:t>Lamp</a:t>
            </a:r>
          </a:p>
        </p:txBody>
      </p:sp>
      <p:pic>
        <p:nvPicPr>
          <p:cNvPr id="49" name="Picture 48" descr="A baby in a crib&#10;&#10;Description automatically generated">
            <a:extLst>
              <a:ext uri="{FF2B5EF4-FFF2-40B4-BE49-F238E27FC236}">
                <a16:creationId xmlns:a16="http://schemas.microsoft.com/office/drawing/2014/main" id="{67F9A01D-CDF2-F8A9-BA7B-72A52CF1F9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443" y="997043"/>
            <a:ext cx="3294026" cy="2471882"/>
          </a:xfrm>
          <a:prstGeom prst="rect">
            <a:avLst/>
          </a:prstGeom>
        </p:spPr>
      </p:pic>
      <p:grpSp>
        <p:nvGrpSpPr>
          <p:cNvPr id="3" name="Group 2">
            <a:extLst>
              <a:ext uri="{FF2B5EF4-FFF2-40B4-BE49-F238E27FC236}">
                <a16:creationId xmlns:a16="http://schemas.microsoft.com/office/drawing/2014/main" id="{14055A49-8B29-877F-5932-47145E860B39}"/>
              </a:ext>
            </a:extLst>
          </p:cNvPr>
          <p:cNvGrpSpPr/>
          <p:nvPr/>
        </p:nvGrpSpPr>
        <p:grpSpPr>
          <a:xfrm>
            <a:off x="4815895" y="1077542"/>
            <a:ext cx="2991349" cy="2710470"/>
            <a:chOff x="3739879" y="1032553"/>
            <a:chExt cx="2991349" cy="2710470"/>
          </a:xfrm>
        </p:grpSpPr>
        <p:pic>
          <p:nvPicPr>
            <p:cNvPr id="47" name="Picture 46" descr="A crib in a room&#10;&#10;Description automatically generated">
              <a:extLst>
                <a:ext uri="{FF2B5EF4-FFF2-40B4-BE49-F238E27FC236}">
                  <a16:creationId xmlns:a16="http://schemas.microsoft.com/office/drawing/2014/main" id="{788EC96D-FD08-9436-20CF-1FF55BAFFCB6}"/>
                </a:ext>
              </a:extLst>
            </p:cNvPr>
            <p:cNvPicPr>
              <a:picLocks noChangeAspect="1"/>
            </p:cNvPicPr>
            <p:nvPr/>
          </p:nvPicPr>
          <p:blipFill rotWithShape="1">
            <a:blip r:embed="rId10">
              <a:extLst>
                <a:ext uri="{28A0092B-C50C-407E-A947-70E740481C1C}">
                  <a14:useLocalDpi xmlns:a14="http://schemas.microsoft.com/office/drawing/2010/main" val="0"/>
                </a:ext>
              </a:extLst>
            </a:blip>
            <a:srcRect l="1041" t="56785" r="66906" b="3881"/>
            <a:stretch/>
          </p:blipFill>
          <p:spPr>
            <a:xfrm>
              <a:off x="5245886" y="1338566"/>
              <a:ext cx="1119321" cy="1830479"/>
            </a:xfrm>
            <a:prstGeom prst="rect">
              <a:avLst/>
            </a:prstGeom>
            <a:ln w="41275">
              <a:solidFill>
                <a:schemeClr val="accent1">
                  <a:shade val="50000"/>
                </a:schemeClr>
              </a:solidFill>
            </a:ln>
          </p:spPr>
        </p:pic>
        <p:sp>
          <p:nvSpPr>
            <p:cNvPr id="50" name="TextBox 49">
              <a:extLst>
                <a:ext uri="{FF2B5EF4-FFF2-40B4-BE49-F238E27FC236}">
                  <a16:creationId xmlns:a16="http://schemas.microsoft.com/office/drawing/2014/main" id="{6807DDAE-54CB-AC42-B9D3-A61444503616}"/>
                </a:ext>
              </a:extLst>
            </p:cNvPr>
            <p:cNvSpPr txBox="1"/>
            <p:nvPr/>
          </p:nvSpPr>
          <p:spPr>
            <a:xfrm>
              <a:off x="4798831" y="1032553"/>
              <a:ext cx="894111" cy="276999"/>
            </a:xfrm>
            <a:prstGeom prst="rect">
              <a:avLst/>
            </a:prstGeom>
            <a:noFill/>
          </p:spPr>
          <p:txBody>
            <a:bodyPr wrap="square" rtlCol="0">
              <a:spAutoFit/>
            </a:bodyPr>
            <a:lstStyle/>
            <a:p>
              <a:r>
                <a:rPr lang="en-GB" sz="1200" b="1" dirty="0"/>
                <a:t>Ventilator</a:t>
              </a:r>
            </a:p>
          </p:txBody>
        </p:sp>
        <p:sp>
          <p:nvSpPr>
            <p:cNvPr id="51" name="TextBox 50">
              <a:extLst>
                <a:ext uri="{FF2B5EF4-FFF2-40B4-BE49-F238E27FC236}">
                  <a16:creationId xmlns:a16="http://schemas.microsoft.com/office/drawing/2014/main" id="{C262C850-FD73-729E-9C3F-27D1053C6AB6}"/>
                </a:ext>
              </a:extLst>
            </p:cNvPr>
            <p:cNvSpPr txBox="1"/>
            <p:nvPr/>
          </p:nvSpPr>
          <p:spPr>
            <a:xfrm>
              <a:off x="3937744" y="2314282"/>
              <a:ext cx="894111" cy="461665"/>
            </a:xfrm>
            <a:prstGeom prst="rect">
              <a:avLst/>
            </a:prstGeom>
            <a:noFill/>
          </p:spPr>
          <p:txBody>
            <a:bodyPr wrap="square" rtlCol="0">
              <a:spAutoFit/>
            </a:bodyPr>
            <a:lstStyle/>
            <a:p>
              <a:pPr algn="ctr"/>
              <a:r>
                <a:rPr lang="en-GB" sz="1200" b="1" dirty="0"/>
                <a:t>Saturation monitor</a:t>
              </a:r>
            </a:p>
          </p:txBody>
        </p:sp>
        <p:sp>
          <p:nvSpPr>
            <p:cNvPr id="52" name="TextBox 51">
              <a:extLst>
                <a:ext uri="{FF2B5EF4-FFF2-40B4-BE49-F238E27FC236}">
                  <a16:creationId xmlns:a16="http://schemas.microsoft.com/office/drawing/2014/main" id="{39BE669D-C975-D2F3-5D4C-599B73023590}"/>
                </a:ext>
              </a:extLst>
            </p:cNvPr>
            <p:cNvSpPr txBox="1"/>
            <p:nvPr/>
          </p:nvSpPr>
          <p:spPr>
            <a:xfrm>
              <a:off x="3739879" y="2747138"/>
              <a:ext cx="1320026" cy="646331"/>
            </a:xfrm>
            <a:prstGeom prst="rect">
              <a:avLst/>
            </a:prstGeom>
            <a:noFill/>
          </p:spPr>
          <p:txBody>
            <a:bodyPr wrap="square" rtlCol="0">
              <a:spAutoFit/>
            </a:bodyPr>
            <a:lstStyle/>
            <a:p>
              <a:pPr algn="ctr"/>
              <a:r>
                <a:rPr lang="en-GB" sz="1200" b="1" dirty="0"/>
                <a:t>Suction Machine</a:t>
              </a:r>
            </a:p>
            <a:p>
              <a:pPr algn="ctr"/>
              <a:r>
                <a:rPr lang="en-GB" sz="1200" b="1" dirty="0"/>
                <a:t>&amp; suction catheters</a:t>
              </a:r>
            </a:p>
          </p:txBody>
        </p:sp>
        <p:sp>
          <p:nvSpPr>
            <p:cNvPr id="53" name="TextBox 52">
              <a:extLst>
                <a:ext uri="{FF2B5EF4-FFF2-40B4-BE49-F238E27FC236}">
                  <a16:creationId xmlns:a16="http://schemas.microsoft.com/office/drawing/2014/main" id="{44E4735D-2265-A031-82D3-D5BEC7F956BB}"/>
                </a:ext>
              </a:extLst>
            </p:cNvPr>
            <p:cNvSpPr txBox="1"/>
            <p:nvPr/>
          </p:nvSpPr>
          <p:spPr>
            <a:xfrm>
              <a:off x="5184840" y="3281358"/>
              <a:ext cx="1546388" cy="461665"/>
            </a:xfrm>
            <a:prstGeom prst="rect">
              <a:avLst/>
            </a:prstGeom>
            <a:noFill/>
          </p:spPr>
          <p:txBody>
            <a:bodyPr wrap="square" rtlCol="0">
              <a:spAutoFit/>
            </a:bodyPr>
            <a:lstStyle/>
            <a:p>
              <a:pPr algn="ctr"/>
              <a:r>
                <a:rPr lang="en-GB" sz="1200" b="1" dirty="0"/>
                <a:t>External humidifier (if applicable)</a:t>
              </a:r>
            </a:p>
          </p:txBody>
        </p:sp>
        <p:cxnSp>
          <p:nvCxnSpPr>
            <p:cNvPr id="55" name="Straight Arrow Connector 54">
              <a:extLst>
                <a:ext uri="{FF2B5EF4-FFF2-40B4-BE49-F238E27FC236}">
                  <a16:creationId xmlns:a16="http://schemas.microsoft.com/office/drawing/2014/main" id="{84936FBF-C3A0-AF1A-608D-99889568A9A6}"/>
                </a:ext>
              </a:extLst>
            </p:cNvPr>
            <p:cNvCxnSpPr>
              <a:cxnSpLocks/>
            </p:cNvCxnSpPr>
            <p:nvPr/>
          </p:nvCxnSpPr>
          <p:spPr>
            <a:xfrm>
              <a:off x="5552234" y="1229496"/>
              <a:ext cx="213141" cy="3359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C260789-38D9-1F6D-110C-E12B23CF4411}"/>
                </a:ext>
              </a:extLst>
            </p:cNvPr>
            <p:cNvCxnSpPr>
              <a:cxnSpLocks/>
              <a:stCxn id="51" idx="3"/>
            </p:cNvCxnSpPr>
            <p:nvPr/>
          </p:nvCxnSpPr>
          <p:spPr>
            <a:xfrm flipV="1">
              <a:off x="4831855" y="2400030"/>
              <a:ext cx="559718" cy="1450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B860912-2832-965E-7FE8-5E451BC32885}"/>
                </a:ext>
              </a:extLst>
            </p:cNvPr>
            <p:cNvCxnSpPr>
              <a:cxnSpLocks/>
            </p:cNvCxnSpPr>
            <p:nvPr/>
          </p:nvCxnSpPr>
          <p:spPr>
            <a:xfrm flipV="1">
              <a:off x="4921680" y="2875863"/>
              <a:ext cx="519572" cy="7951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68CE1F5-C80C-DC5D-8746-86E49DB3E3C8}"/>
                </a:ext>
              </a:extLst>
            </p:cNvPr>
            <p:cNvCxnSpPr>
              <a:cxnSpLocks/>
            </p:cNvCxnSpPr>
            <p:nvPr/>
          </p:nvCxnSpPr>
          <p:spPr>
            <a:xfrm flipH="1" flipV="1">
              <a:off x="6029123" y="2239493"/>
              <a:ext cx="7181" cy="110488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73">
            <a:extLst>
              <a:ext uri="{FF2B5EF4-FFF2-40B4-BE49-F238E27FC236}">
                <a16:creationId xmlns:a16="http://schemas.microsoft.com/office/drawing/2014/main" id="{84BF313D-8B8C-4E7A-172B-1B3ECD65C52B}"/>
              </a:ext>
            </a:extLst>
          </p:cNvPr>
          <p:cNvSpPr>
            <a:spLocks noGrp="1"/>
          </p:cNvSpPr>
          <p:nvPr>
            <p:ph type="title"/>
          </p:nvPr>
        </p:nvSpPr>
        <p:spPr>
          <a:xfrm>
            <a:off x="672077" y="-110574"/>
            <a:ext cx="10515600" cy="1325563"/>
          </a:xfrm>
        </p:spPr>
        <p:txBody>
          <a:bodyPr>
            <a:normAutofit/>
          </a:bodyPr>
          <a:lstStyle/>
          <a:p>
            <a:pPr algn="ctr"/>
            <a:r>
              <a:rPr lang="en-GB" sz="3400" b="1" u="sng" dirty="0">
                <a:latin typeface="Bahnschrift SemiBold" panose="020B0502040204020203" pitchFamily="34" charset="0"/>
              </a:rPr>
              <a:t>Example of an LTV Patient home bedroom floorplan</a:t>
            </a:r>
          </a:p>
        </p:txBody>
      </p:sp>
      <p:sp>
        <p:nvSpPr>
          <p:cNvPr id="75" name="Content Placeholder 74">
            <a:extLst>
              <a:ext uri="{FF2B5EF4-FFF2-40B4-BE49-F238E27FC236}">
                <a16:creationId xmlns:a16="http://schemas.microsoft.com/office/drawing/2014/main" id="{60C70A3B-FC9B-C491-645E-F0083038B965}"/>
              </a:ext>
            </a:extLst>
          </p:cNvPr>
          <p:cNvSpPr>
            <a:spLocks noGrp="1"/>
          </p:cNvSpPr>
          <p:nvPr>
            <p:ph idx="1"/>
          </p:nvPr>
        </p:nvSpPr>
        <p:spPr>
          <a:xfrm>
            <a:off x="198526" y="3543438"/>
            <a:ext cx="3308900" cy="2924037"/>
          </a:xfrm>
          <a:solidFill>
            <a:srgbClr val="E0E5EA">
              <a:alpha val="98000"/>
            </a:srgbClr>
          </a:solidFill>
        </p:spPr>
        <p:txBody>
          <a:bodyPr>
            <a:normAutofit/>
          </a:bodyPr>
          <a:lstStyle/>
          <a:p>
            <a:pPr marL="0" indent="0">
              <a:buNone/>
            </a:pPr>
            <a:r>
              <a:rPr lang="en-GB" sz="1400" dirty="0"/>
              <a:t>The room would ideally be located close to a sink for regular handwashing. All emergency equipment should be easily accessible and by the bedside. All oxygen equipment requires home installation assessments, please speak with your specialist centre for advice. Useful information/summaries should be kept/displayed at the bedspace for easy access.</a:t>
            </a:r>
            <a:endParaRPr lang="en-GB" dirty="0"/>
          </a:p>
          <a:p>
            <a:pPr marL="0" indent="0">
              <a:buNone/>
            </a:pPr>
            <a:r>
              <a:rPr lang="en-GB" sz="1300" dirty="0"/>
              <a:t>Note: This is a sample diagram and photo of the room layout, it does not need to be identical to this. Please seek advice from your LTV Team/local teams.</a:t>
            </a:r>
          </a:p>
        </p:txBody>
      </p:sp>
      <p:cxnSp>
        <p:nvCxnSpPr>
          <p:cNvPr id="77" name="Straight Connector 76">
            <a:extLst>
              <a:ext uri="{FF2B5EF4-FFF2-40B4-BE49-F238E27FC236}">
                <a16:creationId xmlns:a16="http://schemas.microsoft.com/office/drawing/2014/main" id="{10A0014C-7138-492D-138E-CA07EB2F74DD}"/>
              </a:ext>
            </a:extLst>
          </p:cNvPr>
          <p:cNvCxnSpPr>
            <a:cxnSpLocks/>
          </p:cNvCxnSpPr>
          <p:nvPr/>
        </p:nvCxnSpPr>
        <p:spPr>
          <a:xfrm>
            <a:off x="12112777" y="3743423"/>
            <a:ext cx="0" cy="815408"/>
          </a:xfrm>
          <a:prstGeom prst="line">
            <a:avLst/>
          </a:prstGeom>
          <a:ln w="41275">
            <a:solidFill>
              <a:srgbClr val="E2E7ED"/>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9F91FA1D-3776-751B-F8C6-71E1A687FFC8}"/>
              </a:ext>
            </a:extLst>
          </p:cNvPr>
          <p:cNvSpPr/>
          <p:nvPr/>
        </p:nvSpPr>
        <p:spPr>
          <a:xfrm>
            <a:off x="8145039" y="2503914"/>
            <a:ext cx="1861111" cy="647136"/>
          </a:xfrm>
          <a:prstGeom prst="rect">
            <a:avLst/>
          </a:prstGeom>
          <a:pattFill prst="dkVert">
            <a:fgClr>
              <a:srgbClr val="A3C9CD"/>
            </a:fgClr>
            <a:bgClr>
              <a:schemeClr val="bg1"/>
            </a:bgClr>
          </a:patt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5C30D381-52C9-39C3-F6AC-729A4EE0D1B5}"/>
              </a:ext>
            </a:extLst>
          </p:cNvPr>
          <p:cNvSpPr/>
          <p:nvPr/>
        </p:nvSpPr>
        <p:spPr>
          <a:xfrm>
            <a:off x="8145040" y="3111788"/>
            <a:ext cx="1870749" cy="1506675"/>
          </a:xfrm>
          <a:prstGeom prst="rect">
            <a:avLst/>
          </a:prstGeom>
          <a:pattFill prst="zigZag">
            <a:fgClr>
              <a:srgbClr val="ECC984"/>
            </a:fgClr>
            <a:bgClr>
              <a:schemeClr val="bg1"/>
            </a:bgClr>
          </a:pattFill>
          <a:ln>
            <a:solidFill>
              <a:schemeClr val="accent1">
                <a:shade val="50000"/>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35671581-9164-3F2D-8D56-B8B5C932D748}"/>
              </a:ext>
            </a:extLst>
          </p:cNvPr>
          <p:cNvSpPr/>
          <p:nvPr/>
        </p:nvSpPr>
        <p:spPr>
          <a:xfrm>
            <a:off x="8145040" y="1203270"/>
            <a:ext cx="1861111" cy="1300644"/>
          </a:xfrm>
          <a:prstGeom prst="rect">
            <a:avLst/>
          </a:prstGeom>
          <a:solidFill>
            <a:srgbClr val="ECC984">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7626134E-2FE1-1CF5-E182-D9BDE5A68A40}"/>
              </a:ext>
            </a:extLst>
          </p:cNvPr>
          <p:cNvSpPr>
            <a:spLocks noGrp="1"/>
          </p:cNvSpPr>
          <p:nvPr>
            <p:ph type="ftr" sz="quarter" idx="11"/>
          </p:nvPr>
        </p:nvSpPr>
        <p:spPr/>
        <p:txBody>
          <a:bodyPr/>
          <a:lstStyle/>
          <a:p>
            <a:r>
              <a:rPr lang="en-GB" dirty="0"/>
              <a:t>V3, May 2024 </a:t>
            </a:r>
          </a:p>
        </p:txBody>
      </p:sp>
    </p:spTree>
    <p:extLst>
      <p:ext uri="{BB962C8B-B14F-4D97-AF65-F5344CB8AC3E}">
        <p14:creationId xmlns:p14="http://schemas.microsoft.com/office/powerpoint/2010/main" val="149061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BB52-8595-6787-07D5-9C45F36CD16B}"/>
              </a:ext>
            </a:extLst>
          </p:cNvPr>
          <p:cNvSpPr>
            <a:spLocks noGrp="1"/>
          </p:cNvSpPr>
          <p:nvPr>
            <p:ph type="title"/>
          </p:nvPr>
        </p:nvSpPr>
        <p:spPr/>
        <p:txBody>
          <a:bodyPr/>
          <a:lstStyle/>
          <a:p>
            <a:pPr algn="ctr"/>
            <a:r>
              <a:rPr lang="en-GB" sz="4400" b="1" u="sng" dirty="0">
                <a:latin typeface="Bahnschrift SemiBold" panose="020B0502040204020203" pitchFamily="34" charset="0"/>
              </a:rPr>
              <a:t>Example of an LTV Patient home bedroom floorplan</a:t>
            </a:r>
            <a:endParaRPr lang="en-GB" dirty="0"/>
          </a:p>
        </p:txBody>
      </p:sp>
      <p:sp>
        <p:nvSpPr>
          <p:cNvPr id="3" name="Content Placeholder 2">
            <a:extLst>
              <a:ext uri="{FF2B5EF4-FFF2-40B4-BE49-F238E27FC236}">
                <a16:creationId xmlns:a16="http://schemas.microsoft.com/office/drawing/2014/main" id="{9D191BE4-7579-0B39-CED6-BF897ED308B0}"/>
              </a:ext>
            </a:extLst>
          </p:cNvPr>
          <p:cNvSpPr>
            <a:spLocks noGrp="1"/>
          </p:cNvSpPr>
          <p:nvPr>
            <p:ph idx="1"/>
          </p:nvPr>
        </p:nvSpPr>
        <p:spPr>
          <a:xfrm>
            <a:off x="838200" y="1838324"/>
            <a:ext cx="10515600" cy="4410075"/>
          </a:xfrm>
          <a:solidFill>
            <a:srgbClr val="A3C9CD">
              <a:alpha val="65000"/>
            </a:srgbClr>
          </a:solidFill>
        </p:spPr>
        <p:txBody>
          <a:bodyPr>
            <a:normAutofit fontScale="47500" lnSpcReduction="20000"/>
          </a:bodyPr>
          <a:lstStyle/>
          <a:p>
            <a:pPr algn="l"/>
            <a:endParaRPr lang="en-GB" sz="2400" b="0" i="0" u="none" strike="noStrike" baseline="0" dirty="0">
              <a:solidFill>
                <a:srgbClr val="000000"/>
              </a:solidFill>
              <a:latin typeface="Arial" panose="020B0604020202020204" pitchFamily="34" charset="0"/>
            </a:endParaRPr>
          </a:p>
          <a:p>
            <a:pPr marR="136990" algn="l"/>
            <a:r>
              <a:rPr lang="en-GB" sz="2900" b="0" i="0" u="none" strike="noStrike" baseline="0" dirty="0">
                <a:latin typeface="Aptos Display" panose="020B0004020202020204" pitchFamily="34" charset="0"/>
              </a:rPr>
              <a:t>Here are some key points to consider:</a:t>
            </a:r>
          </a:p>
          <a:p>
            <a:pPr marR="0" algn="just"/>
            <a:r>
              <a:rPr lang="en-GB" sz="2900" b="0" i="0" u="none" strike="noStrike" baseline="0" dirty="0">
                <a:latin typeface="Aptos Display" panose="020B0004020202020204" pitchFamily="34" charset="0"/>
              </a:rPr>
              <a:t>The child’s room needs to be big enough to accommodate all of the items in the sample floorplan, a double room is usually sufficient.</a:t>
            </a:r>
          </a:p>
          <a:p>
            <a:pPr marR="0" algn="just"/>
            <a:r>
              <a:rPr lang="en-GB" sz="2900" b="0" i="0" u="none" strike="noStrike" baseline="0" dirty="0">
                <a:latin typeface="Aptos Display" panose="020B0004020202020204" pitchFamily="34" charset="0"/>
              </a:rPr>
              <a:t>It is important that the bed/cot can be accessed easily from both sides, to enable child and parent/carer safety when completing daily cares and tracheostomy/tape changes.</a:t>
            </a:r>
          </a:p>
          <a:p>
            <a:pPr marR="0" algn="just"/>
            <a:r>
              <a:rPr lang="en-GB" sz="2900" b="0" i="0" u="none" strike="noStrike" baseline="0" dirty="0">
                <a:latin typeface="Aptos Display" panose="020B0004020202020204" pitchFamily="34" charset="0"/>
              </a:rPr>
              <a:t>The carer/nurse must be able to see the child and their monitoring machines from the location of the chair. This chair should be supportive and comfortable but should not recline as the carer/nurse is required to be awake during the night.</a:t>
            </a:r>
          </a:p>
          <a:p>
            <a:pPr marR="0" algn="just"/>
            <a:r>
              <a:rPr lang="en-GB" sz="2900" dirty="0">
                <a:latin typeface="Aptos Display" panose="020B0004020202020204" pitchFamily="34" charset="0"/>
              </a:rPr>
              <a:t>It is recommended for electrical power sources to have valid electrical safety certification, please seek advice from your home assessment team on the power source criteria as this may vary depending on your equipment voltage and property type.</a:t>
            </a:r>
            <a:endParaRPr lang="en-GB" sz="2900" b="0" i="0" u="none" strike="noStrike" baseline="0" dirty="0">
              <a:latin typeface="Aptos Display" panose="020B0004020202020204" pitchFamily="34" charset="0"/>
            </a:endParaRPr>
          </a:p>
          <a:p>
            <a:pPr marR="0" algn="just"/>
            <a:r>
              <a:rPr lang="en-GB" sz="2900" b="0" i="0" u="none" strike="noStrike" baseline="0" dirty="0">
                <a:latin typeface="Aptos Display" panose="020B0004020202020204" pitchFamily="34" charset="0"/>
              </a:rPr>
              <a:t>A bedside lamp should be available in order for the carer/nurse to see the child and equipment clearly during the night.</a:t>
            </a:r>
          </a:p>
          <a:p>
            <a:pPr marR="0" algn="l"/>
            <a:r>
              <a:rPr lang="en-GB" sz="2900" b="0" i="0" u="none" strike="noStrike" baseline="0" dirty="0">
                <a:latin typeface="Aptos Display" panose="020B0004020202020204" pitchFamily="34" charset="0"/>
              </a:rPr>
              <a:t>The ventilator trolley should be stable with 4 legs with wheels. It should have a second tray lower than the ventilator for the humidifier, spare ventilator and any other equipment. A humidifier clamp can also be used on one of the legs of the trolley to secure the humidifier.</a:t>
            </a:r>
          </a:p>
          <a:p>
            <a:pPr marR="0" algn="l"/>
            <a:r>
              <a:rPr lang="en-GB" sz="2900" b="0" i="0" u="none" strike="noStrike" baseline="0" dirty="0">
                <a:latin typeface="Aptos Display" panose="020B0004020202020204" pitchFamily="34" charset="0"/>
              </a:rPr>
              <a:t>Suction machine, nebuliser, oxygen and emergency bag/blue box should be placed adjacent to the bed to enable easy access or on the ventilator trolley if enough space. </a:t>
            </a:r>
          </a:p>
          <a:p>
            <a:pPr marR="0" algn="l"/>
            <a:r>
              <a:rPr lang="en-GB" sz="2900" b="0" i="0" u="none" strike="noStrike" baseline="0" dirty="0">
                <a:latin typeface="Aptos Display" panose="020B0004020202020204" pitchFamily="34" charset="0"/>
              </a:rPr>
              <a:t>Ideally, toilet facilities for the carer would be located on the same floor as the child's room however if this is not possible then arrangements would need to be made with the family to ensure that the child is safe while the carer/ nurse takes a short toilet break.</a:t>
            </a:r>
          </a:p>
          <a:p>
            <a:endParaRPr lang="en-GB" sz="2900" b="0" i="0" u="none" strike="noStrike" baseline="0" dirty="0">
              <a:latin typeface="Aptos Display" panose="020B0004020202020204" pitchFamily="34" charset="0"/>
            </a:endParaRPr>
          </a:p>
          <a:p>
            <a:pPr marR="90040" algn="l"/>
            <a:r>
              <a:rPr lang="en-GB" sz="2900" b="0" i="0" u="none" strike="noStrike" baseline="0" dirty="0">
                <a:latin typeface="Aptos Display" panose="020B0004020202020204" pitchFamily="34" charset="0"/>
              </a:rPr>
              <a:t>Please seek further advice from your local community nursing and OT team.</a:t>
            </a:r>
            <a:endParaRPr lang="en-GB" sz="2900" dirty="0">
              <a:latin typeface="Aptos Display" panose="020B0004020202020204" pitchFamily="34" charset="0"/>
            </a:endParaRPr>
          </a:p>
        </p:txBody>
      </p:sp>
      <p:sp>
        <p:nvSpPr>
          <p:cNvPr id="5" name="Footer Placeholder 1">
            <a:extLst>
              <a:ext uri="{FF2B5EF4-FFF2-40B4-BE49-F238E27FC236}">
                <a16:creationId xmlns:a16="http://schemas.microsoft.com/office/drawing/2014/main" id="{0BA99AD3-A530-6F6D-83CC-66256017B774}"/>
              </a:ext>
            </a:extLst>
          </p:cNvPr>
          <p:cNvSpPr>
            <a:spLocks noGrp="1"/>
          </p:cNvSpPr>
          <p:nvPr>
            <p:ph type="ftr" sz="quarter" idx="11"/>
          </p:nvPr>
        </p:nvSpPr>
        <p:spPr>
          <a:xfrm>
            <a:off x="4038600" y="6356350"/>
            <a:ext cx="4114800" cy="365125"/>
          </a:xfrm>
        </p:spPr>
        <p:txBody>
          <a:bodyPr/>
          <a:lstStyle/>
          <a:p>
            <a:r>
              <a:rPr lang="en-GB" dirty="0"/>
              <a:t>V3, May 2024 </a:t>
            </a:r>
          </a:p>
        </p:txBody>
      </p:sp>
    </p:spTree>
    <p:extLst>
      <p:ext uri="{BB962C8B-B14F-4D97-AF65-F5344CB8AC3E}">
        <p14:creationId xmlns:p14="http://schemas.microsoft.com/office/powerpoint/2010/main" val="144319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9020C629143849B5E4B51C79F46555" ma:contentTypeVersion="17" ma:contentTypeDescription="Create a new document." ma:contentTypeScope="" ma:versionID="000f4c9ec2ea1c1033319cd54471ea02">
  <xsd:schema xmlns:xsd="http://www.w3.org/2001/XMLSchema" xmlns:xs="http://www.w3.org/2001/XMLSchema" xmlns:p="http://schemas.microsoft.com/office/2006/metadata/properties" xmlns:ns2="3beebaf2-e7b8-4422-bcd9-ca7dd603749f" xmlns:ns3="efe28502-0f52-4877-86e8-c5791b25d756" targetNamespace="http://schemas.microsoft.com/office/2006/metadata/properties" ma:root="true" ma:fieldsID="c5ba23bb79de9a880c77f675ddec6b19" ns2:_="" ns3:_="">
    <xsd:import namespace="3beebaf2-e7b8-4422-bcd9-ca7dd603749f"/>
    <xsd:import namespace="efe28502-0f52-4877-86e8-c5791b25d7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baf2-e7b8-4422-bcd9-ca7dd60374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471e67-96a4-4622-a0c9-31b82873d2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e28502-0f52-4877-86e8-c5791b25d75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a5cd50c-f5a7-4ba8-9d68-4b148a2267ea}" ma:internalName="TaxCatchAll" ma:showField="CatchAllData" ma:web="efe28502-0f52-4877-86e8-c5791b25d75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fe28502-0f52-4877-86e8-c5791b25d756" xsi:nil="true"/>
    <lcf76f155ced4ddcb4097134ff3c332f xmlns="3beebaf2-e7b8-4422-bcd9-ca7dd60374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A52259-C983-46E3-96AE-5549A6B78E64}">
  <ds:schemaRefs>
    <ds:schemaRef ds:uri="http://schemas.microsoft.com/sharepoint/v3/contenttype/forms"/>
  </ds:schemaRefs>
</ds:datastoreItem>
</file>

<file path=customXml/itemProps2.xml><?xml version="1.0" encoding="utf-8"?>
<ds:datastoreItem xmlns:ds="http://schemas.openxmlformats.org/officeDocument/2006/customXml" ds:itemID="{39C3DA16-45BA-4AE2-B2C0-C6B0D5BF4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ebaf2-e7b8-4422-bcd9-ca7dd603749f"/>
    <ds:schemaRef ds:uri="efe28502-0f52-4877-86e8-c5791b25d7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5487A2-D943-4685-B134-F500F78989A0}">
  <ds:schemaRefs>
    <ds:schemaRef ds:uri="http://schemas.microsoft.com/office/2006/metadata/properties"/>
    <ds:schemaRef ds:uri="http://schemas.microsoft.com/office/infopath/2007/PartnerControls"/>
    <ds:schemaRef ds:uri="efe28502-0f52-4877-86e8-c5791b25d756"/>
    <ds:schemaRef ds:uri="3beebaf2-e7b8-4422-bcd9-ca7dd603749f"/>
  </ds:schemaRefs>
</ds:datastoreItem>
</file>

<file path=docProps/app.xml><?xml version="1.0" encoding="utf-8"?>
<Properties xmlns="http://schemas.openxmlformats.org/officeDocument/2006/extended-properties" xmlns:vt="http://schemas.openxmlformats.org/officeDocument/2006/docPropsVTypes">
  <TotalTime>5018</TotalTime>
  <Words>591</Words>
  <Application>Microsoft Office PowerPoint</Application>
  <PresentationFormat>Widescreen</PresentationFormat>
  <Paragraphs>34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Display</vt:lpstr>
      <vt:lpstr>Arial</vt:lpstr>
      <vt:lpstr>Bahnschrift SemiBold</vt:lpstr>
      <vt:lpstr>Calibri</vt:lpstr>
      <vt:lpstr>Calibri Light</vt:lpstr>
      <vt:lpstr>Office Theme</vt:lpstr>
      <vt:lpstr>   Appendix E - Sample LTV patient home bedroom floorplan: This document is designed to be used as an exemplar room layout for a Child/Young Person returning home on LTV.   This is a working document. Please make sure you are using the latest version by checking the version number and date updated below. The latest version of the document is available here https://www.wellchild.org.uk/10-principles-for-complex-discharge/   Review date: May 2027  </vt:lpstr>
      <vt:lpstr>Example of an LTV Patient home bedroom floorplan</vt:lpstr>
      <vt:lpstr>Example of an LTV Patient home bedroom floorplan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an LTV Patient home bedroom floorplan</dc:title>
  <dc:creator>WONG, Selina (GREAT ORMOND STREET HOSPITAL FOR CHILDREN NHS FOUNDATION TRUST)</dc:creator>
  <cp:lastModifiedBy>Kirsty Wachs</cp:lastModifiedBy>
  <cp:revision>15</cp:revision>
  <cp:lastPrinted>2023-10-24T08:23:55Z</cp:lastPrinted>
  <dcterms:created xsi:type="dcterms:W3CDTF">2023-10-23T19:01:00Z</dcterms:created>
  <dcterms:modified xsi:type="dcterms:W3CDTF">2024-08-21T08:55:29Z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0x010100629020C629143849B5E4B51C79F46555</vt:lpwstr>
  </property>
</Properties>
</file>