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58" r:id="rId4"/>
    <p:sldId id="267" r:id="rId5"/>
    <p:sldId id="262" r:id="rId6"/>
    <p:sldId id="259" r:id="rId7"/>
    <p:sldId id="284" r:id="rId8"/>
    <p:sldId id="268" r:id="rId9"/>
    <p:sldId id="266" r:id="rId10"/>
    <p:sldId id="287" r:id="rId11"/>
    <p:sldId id="292" r:id="rId12"/>
    <p:sldId id="295" r:id="rId13"/>
    <p:sldId id="263" r:id="rId14"/>
    <p:sldId id="269" r:id="rId15"/>
    <p:sldId id="265" r:id="rId16"/>
    <p:sldId id="264" r:id="rId17"/>
    <p:sldId id="271" r:id="rId18"/>
    <p:sldId id="276" r:id="rId19"/>
    <p:sldId id="274" r:id="rId20"/>
    <p:sldId id="288" r:id="rId21"/>
    <p:sldId id="285" r:id="rId22"/>
    <p:sldId id="275" r:id="rId23"/>
    <p:sldId id="277" r:id="rId24"/>
    <p:sldId id="278" r:id="rId25"/>
    <p:sldId id="280" r:id="rId26"/>
    <p:sldId id="281" r:id="rId27"/>
    <p:sldId id="279" r:id="rId28"/>
    <p:sldId id="273" r:id="rId29"/>
    <p:sldId id="272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4615" autoAdjust="0"/>
  </p:normalViewPr>
  <p:slideViewPr>
    <p:cSldViewPr snapToGrid="0">
      <p:cViewPr varScale="1">
        <p:scale>
          <a:sx n="52" d="100"/>
          <a:sy n="52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7F8C00-F149-EA55-68AE-B00DD344D8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2F5117-B85F-538D-71B4-1C7EA2A538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9A9D989-581B-4842-91D9-834DDF51705B}" type="datetimeFigureOut">
              <a:rPr lang="en-GB"/>
              <a:pPr>
                <a:defRPr/>
              </a:pPr>
              <a:t>27/05/2025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BCE02C5-F24C-6946-8F3C-45E97E184E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FC73FEA-94B7-DF6D-ABFC-9DA50884E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FCE55-D451-C497-9C00-71D3726D01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4D9BD-9727-A0F4-44E1-5BD0AAF1D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5D6664-CC27-4A85-BCE8-DCDA4B80333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C59A8FE7-7BD5-0A42-0060-0463AD6369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091EE44-2986-5828-76DA-A511FB6011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Typically blood gases taken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09DF8D01-8623-CCB6-0D1B-C75EB3611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08CC947-E0F8-4B8C-B48E-F3ADD59AB7F4}" type="slidenum">
              <a:rPr lang="en-GB" altLang="en-US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577AD01-E4F2-0A17-A67E-4954EF1F74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E7F7076-5230-2C11-B336-FA06A98EB8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9442A6A-C2E4-66FC-410B-74A32DC97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4BE3739-A223-44A5-B8AC-3876719BA2B5}" type="slidenum">
              <a:rPr lang="en-GB" altLang="en-US"/>
              <a:pPr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827C-E43E-82E2-C92F-C094EACD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3D59-FC85-4FDD-A39E-AE772135BFE1}" type="datetimeFigureOut">
              <a:rPr lang="en-GB"/>
              <a:pPr>
                <a:defRPr/>
              </a:pPr>
              <a:t>27/05/2025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5E706-F3BF-6FBC-9520-1096F7BD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25FAA-CDAB-C174-74C0-CDA8B3DA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A8D37-897F-40B8-BDD8-248BFA190F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760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1EE37-256A-9316-0362-FC9186ED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7EA1-DB33-4AAB-B645-04645D3F72A2}" type="datetimeFigureOut">
              <a:rPr lang="en-GB"/>
              <a:pPr>
                <a:defRPr/>
              </a:pPr>
              <a:t>27/05/2025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C2CFF-3F5F-CD4F-75DC-610517DB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9B479-71BD-B242-7324-AF92A098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1DAFD-F88A-4FC2-BCBA-13CF70B93E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489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F91E2-65DB-36F7-DD5B-69296FCBB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F5C20-DFF5-4FD0-AF86-4D37355EABDE}" type="datetimeFigureOut">
              <a:rPr lang="en-GB"/>
              <a:pPr>
                <a:defRPr/>
              </a:pPr>
              <a:t>27/05/2025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7A3F9-7E52-9062-2326-E6128A72B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DFDF7-971A-8995-9FD8-DCF0E89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37E3F-E84C-4E81-8AB6-CD4CFBE17D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08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706F5-0565-A72B-DED7-095FA778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A8A6-4DA6-4F7D-AB1F-82456C087DA9}" type="datetimeFigureOut">
              <a:rPr lang="en-GB"/>
              <a:pPr>
                <a:defRPr/>
              </a:pPr>
              <a:t>27/05/2025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5B883-F3B0-DEE2-F68B-AD9AB213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BF813-0184-153B-DD07-33AD378F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C3453-B4FB-4252-A7DE-44D641B54A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572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810A7-0EE5-648C-76B2-2DAD17E3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134F8-373F-4E31-BE0A-2E220B787148}" type="datetimeFigureOut">
              <a:rPr lang="en-GB"/>
              <a:pPr>
                <a:defRPr/>
              </a:pPr>
              <a:t>27/05/2025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9C9B7-D675-5141-7A4D-0A12B0B8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A01DE-1356-ED14-7A9C-06C54B1D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FA6BA-14D4-4A1E-AEA6-ADB4A334B2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793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828421-0148-6918-C418-E0C9CAE0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A1F9-42EF-47D3-B287-5D109DF73826}" type="datetimeFigureOut">
              <a:rPr lang="en-GB"/>
              <a:pPr>
                <a:defRPr/>
              </a:pPr>
              <a:t>27/05/2025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8B8E0D-2252-FB24-51F8-0D4EC12A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2541DA-ED66-9ADF-1FC3-5974C4A0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4693A-7EB1-4C55-9A29-8B55D70F01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89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B1E5F7-0EDE-49DE-963E-6A73CB0B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E00E1-C762-49B6-9E58-14AFF09EB357}" type="datetimeFigureOut">
              <a:rPr lang="en-GB"/>
              <a:pPr>
                <a:defRPr/>
              </a:pPr>
              <a:t>27/05/2025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59A929-B206-B2CD-0E2C-E1DD49E2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19E50A-4695-950A-D5A0-C720C71E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AA17A-D81A-4200-B5E8-B121E060B0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556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59DEC3D-AA94-F4CC-8572-A0594A46C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BB3B-25AA-4156-A6D7-3171C7979C54}" type="datetimeFigureOut">
              <a:rPr lang="en-GB"/>
              <a:pPr>
                <a:defRPr/>
              </a:pPr>
              <a:t>27/05/2025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B16D153-C618-7C18-8966-1B6BAADF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23FDD9-C256-0CC7-60AD-12D2683B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908E6-636B-4960-82F0-AB94B99CB3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931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BA16D4-46DC-1A24-400B-79610D29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E0399-7C57-4417-8081-99B0AF2DEEB9}" type="datetimeFigureOut">
              <a:rPr lang="en-GB"/>
              <a:pPr>
                <a:defRPr/>
              </a:pPr>
              <a:t>27/05/2025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D8A1709-8B67-CB1B-AAE8-BD1268AB5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8047EA-037D-DC04-35DA-25CAA789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D6E6E-FC1D-4CDC-BCC0-81DBC06660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493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2E862B-50C2-41D4-DA23-1B96D4A3B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221C-F122-4908-9F62-8EAD351F956A}" type="datetimeFigureOut">
              <a:rPr lang="en-GB"/>
              <a:pPr>
                <a:defRPr/>
              </a:pPr>
              <a:t>27/05/2025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0535FC-FCF7-599D-A361-3722C09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5A7C99-89A2-AAF7-8056-7B2AB644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C3AF2-F3F5-416F-945D-FB2432CB20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613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18359B-D71B-0E17-A031-7D7ED9AB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0EDA-A479-4A36-A431-0D231180D379}" type="datetimeFigureOut">
              <a:rPr lang="en-GB"/>
              <a:pPr>
                <a:defRPr/>
              </a:pPr>
              <a:t>27/05/2025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311D42-8F9F-49FE-9DF6-F42B837FB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467465-0518-91E1-F0FC-3A130E0F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0728F-B985-4422-A26D-39527E96AE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803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23F60B0-236A-5391-F2B8-07042B4778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18BE6CA-D0AE-1A8E-4866-6AE46888AD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3084A-EB5D-FF01-4C5E-5B365929A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6A002D-AD84-4BFA-A95B-D4093C5C38D9}" type="datetimeFigureOut">
              <a:rPr lang="en-GB"/>
              <a:pPr>
                <a:defRPr/>
              </a:pPr>
              <a:t>27/05/2025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8E643-0007-054E-4FE5-D641E2277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DE311-DC48-13AF-86E3-F65158603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032D742-C40C-467A-BD2E-73B6A186FA0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lung.org/en/information-hub/living-with-a-lung-condition/air-travel/airline-index/" TargetMode="External"/><Relationship Id="rId2" Type="http://schemas.openxmlformats.org/officeDocument/2006/relationships/hyperlink" Target="https://europeanlung.org/en/information-hub/living-with-a-lung-condition/air-trave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8EA1EB0-57DF-DB8E-EF40-BCD3A9941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1338"/>
            <a:ext cx="9144000" cy="2387600"/>
          </a:xfrm>
        </p:spPr>
        <p:txBody>
          <a:bodyPr/>
          <a:lstStyle/>
          <a:p>
            <a:pPr eaLnBrk="1" hangingPunct="1"/>
            <a:r>
              <a:rPr lang="en-GB" altLang="en-US" b="1"/>
              <a:t>Travel &amp; LTV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4F74FF7B-A481-76B3-FC9F-C69CDAEC8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68663"/>
            <a:ext cx="9144000" cy="1654175"/>
          </a:xfrm>
        </p:spPr>
        <p:txBody>
          <a:bodyPr/>
          <a:lstStyle/>
          <a:p>
            <a:pPr eaLnBrk="1" hangingPunct="1"/>
            <a:r>
              <a:rPr lang="en-GB" altLang="en-US" sz="2800" b="1"/>
              <a:t>Challenges and pitfalls</a:t>
            </a:r>
          </a:p>
        </p:txBody>
      </p:sp>
      <p:sp>
        <p:nvSpPr>
          <p:cNvPr id="3076" name="Subtitle 2">
            <a:extLst>
              <a:ext uri="{FF2B5EF4-FFF2-40B4-BE49-F238E27FC236}">
                <a16:creationId xmlns:a16="http://schemas.microsoft.com/office/drawing/2014/main" id="{2598095C-2ADA-DB20-23B5-9505788E45DB}"/>
              </a:ext>
            </a:extLst>
          </p:cNvPr>
          <p:cNvSpPr txBox="1">
            <a:spLocks/>
          </p:cNvSpPr>
          <p:nvPr/>
        </p:nvSpPr>
        <p:spPr bwMode="auto">
          <a:xfrm>
            <a:off x="352425" y="5202238"/>
            <a:ext cx="131000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b="1"/>
              <a:t>Dr Ross Langley BSc PhD MBChB MRCPCH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b="1"/>
              <a:t>Paediatric Respiratory &amp; Sleep Consultant, RHC, Glasgow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b="1"/>
              <a:t>Ross.Langley@nhs.scot</a:t>
            </a:r>
          </a:p>
        </p:txBody>
      </p:sp>
      <p:pic>
        <p:nvPicPr>
          <p:cNvPr id="3077" name="Picture 4">
            <a:extLst>
              <a:ext uri="{FF2B5EF4-FFF2-40B4-BE49-F238E27FC236}">
                <a16:creationId xmlns:a16="http://schemas.microsoft.com/office/drawing/2014/main" id="{3B2C7811-AA52-CD37-13BA-EAE55C9F6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32924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>
            <a:extLst>
              <a:ext uri="{FF2B5EF4-FFF2-40B4-BE49-F238E27FC236}">
                <a16:creationId xmlns:a16="http://schemas.microsoft.com/office/drawing/2014/main" id="{2C300703-DAC7-CC57-F33D-30E0BABDC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713" y="1020763"/>
            <a:ext cx="1611312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>
            <a:extLst>
              <a:ext uri="{FF2B5EF4-FFF2-40B4-BE49-F238E27FC236}">
                <a16:creationId xmlns:a16="http://schemas.microsoft.com/office/drawing/2014/main" id="{274A5EA7-E9E4-4190-B412-842364A2F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593850"/>
            <a:ext cx="25908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WellChild (@WellChild) / X">
            <a:extLst>
              <a:ext uri="{FF2B5EF4-FFF2-40B4-BE49-F238E27FC236}">
                <a16:creationId xmlns:a16="http://schemas.microsoft.com/office/drawing/2014/main" id="{6EAF97F9-1C05-1342-ACFC-99992F82F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88" y="4114800"/>
            <a:ext cx="2293937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0C3E83F-2A1F-CBD4-C0D6-B3BE01109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365125"/>
            <a:ext cx="10491788" cy="1325563"/>
          </a:xfrm>
        </p:spPr>
        <p:txBody>
          <a:bodyPr/>
          <a:lstStyle/>
          <a:p>
            <a:r>
              <a:rPr lang="en-GB" altLang="en-US"/>
              <a:t>Fitness to Fly/Hypoxic Challenge Testing (HCT)</a:t>
            </a:r>
            <a:endParaRPr lang="en-GB" altLang="en-US" sz="7200">
              <a:solidFill>
                <a:srgbClr val="00B050"/>
              </a:solidFill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DF28720-0EBD-D1AF-3111-FD42106D6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25" y="2085975"/>
            <a:ext cx="8255000" cy="3062288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Simulate the cabin environment.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Hypobaric Chamber?? (~£70,000)</a:t>
            </a:r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Altitude of 8,000 feet </a:t>
            </a:r>
            <a:r>
              <a:rPr lang="en-GB" altLang="en-US" b="1" dirty="0"/>
              <a:t>is equivalent to a F</a:t>
            </a:r>
            <a:r>
              <a:rPr lang="en-GB" altLang="en-US" b="1" baseline="-25000" dirty="0"/>
              <a:t>i</a:t>
            </a:r>
            <a:r>
              <a:rPr lang="en-GB" altLang="en-US" b="1" dirty="0"/>
              <a:t>O</a:t>
            </a:r>
            <a:r>
              <a:rPr lang="en-GB" altLang="en-US" b="1" baseline="-25000" dirty="0"/>
              <a:t>2</a:t>
            </a:r>
            <a:r>
              <a:rPr lang="en-GB" altLang="en-US" b="1" dirty="0"/>
              <a:t> = 15.1%</a:t>
            </a:r>
          </a:p>
          <a:p>
            <a:pPr>
              <a:defRPr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EF3A1D67-F30A-4E3D-8843-58F94A9A4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085975"/>
            <a:ext cx="3482975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2FF51-AEB2-1E83-5D93-40638E6F0A2F}"/>
              </a:ext>
            </a:extLst>
          </p:cNvPr>
          <p:cNvSpPr txBox="1"/>
          <p:nvPr/>
        </p:nvSpPr>
        <p:spPr>
          <a:xfrm>
            <a:off x="650875" y="5059363"/>
            <a:ext cx="8778875" cy="163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i="1" dirty="0">
                <a:latin typeface="+mn-lt"/>
                <a:ea typeface="Times New Roman" panose="02020603050405020304" pitchFamily="18" charset="0"/>
              </a:rPr>
              <a:t>Please note, this investigation is a hypoxic challenge test and not a fit to fly test. The test is an assessment of the effects of acute hypoxia and assists in deciding whether a child needs extra O</a:t>
            </a:r>
            <a:r>
              <a:rPr lang="en-GB" sz="2000" i="1" baseline="-25000" dirty="0">
                <a:latin typeface="+mn-lt"/>
                <a:ea typeface="Times New Roman" panose="02020603050405020304" pitchFamily="18" charset="0"/>
              </a:rPr>
              <a:t>2</a:t>
            </a:r>
            <a:r>
              <a:rPr lang="en-GB" sz="2000" i="1" dirty="0">
                <a:latin typeface="+mn-lt"/>
                <a:ea typeface="Times New Roman" panose="02020603050405020304" pitchFamily="18" charset="0"/>
              </a:rPr>
              <a:t> during flight but does not confirm whether they are fit to fly. It does not cover other contraindication such as the effect of hypobaric conditions on trapped air and bullae.</a:t>
            </a:r>
            <a:endParaRPr lang="en-GB" sz="2000" i="1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0725A5-4A0E-9CE1-3496-87EA3835A192}"/>
              </a:ext>
            </a:extLst>
          </p:cNvPr>
          <p:cNvCxnSpPr/>
          <p:nvPr/>
        </p:nvCxnSpPr>
        <p:spPr>
          <a:xfrm flipH="1" flipV="1">
            <a:off x="511175" y="1044575"/>
            <a:ext cx="3038475" cy="47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26FC13-EA7D-2A82-885C-00B55E9D7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6738" y="538163"/>
            <a:ext cx="9636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GB" altLang="en-US" sz="6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DC974F1-F25F-58EA-217D-B5167C64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809625"/>
          </a:xfrm>
        </p:spPr>
        <p:txBody>
          <a:bodyPr/>
          <a:lstStyle/>
          <a:p>
            <a:r>
              <a:rPr lang="en-GB" altLang="en-US"/>
              <a:t>Specifics of HCT in LTV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E006C-B5EF-6380-0C85-5206D67C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957263"/>
            <a:ext cx="8513762" cy="5694362"/>
          </a:xfrm>
        </p:spPr>
        <p:txBody>
          <a:bodyPr/>
          <a:lstStyle/>
          <a:p>
            <a:r>
              <a:rPr lang="en-GB" altLang="en-US"/>
              <a:t>Tracheostomy patients can’t be tested via a venturi mask.</a:t>
            </a:r>
          </a:p>
          <a:p>
            <a:r>
              <a:rPr lang="en-GB" altLang="en-US"/>
              <a:t>Tracheostomy ventilated wheelchair patients can’t fit in a conventional body box. Wheelchair box is required.</a:t>
            </a:r>
          </a:p>
          <a:p>
            <a:r>
              <a:rPr lang="en-GB" altLang="en-US"/>
              <a:t>Suction device also useful to have if done in the box (but parent would also be required to squeeze in!)</a:t>
            </a:r>
          </a:p>
          <a:p>
            <a:r>
              <a:rPr lang="en-GB" altLang="en-US"/>
              <a:t>Carbon dioxide monitoring may also be required.</a:t>
            </a:r>
          </a:p>
          <a:p>
            <a:r>
              <a:rPr lang="en-GB" altLang="en-US"/>
              <a:t>Length of flight, will they sleep? – CCHS, ventilator will be required.</a:t>
            </a:r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37F54-9FBE-6895-12EE-4BF3273D7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1300163"/>
            <a:ext cx="26066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C2C2693-C1C1-EA2F-25D0-906A1EFA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Some important planning information on timing of the HCT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D62D56AF-3DA1-7995-AA97-31FC31675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6000"/>
          </a:xfrm>
        </p:spPr>
        <p:txBody>
          <a:bodyPr/>
          <a:lstStyle/>
          <a:p>
            <a:r>
              <a:rPr lang="en-GB" altLang="en-US"/>
              <a:t>Airlines usually like the test done within 3 months but some may differ.</a:t>
            </a:r>
          </a:p>
          <a:p>
            <a:r>
              <a:rPr lang="en-GB" altLang="en-US"/>
              <a:t>Some airlines need a fitness to fly assessment section on the form to be signed within 30 days of travel – not the HCT done within 30 days!</a:t>
            </a:r>
          </a:p>
          <a:p>
            <a:r>
              <a:rPr lang="en-GB" altLang="en-US"/>
              <a:t>Labs are often given short notice – plan ahead.</a:t>
            </a:r>
          </a:p>
          <a:p>
            <a:r>
              <a:rPr lang="en-GB" altLang="en-US"/>
              <a:t>Families may not have anything booked but want to find out to help plan a potential holiday.</a:t>
            </a:r>
          </a:p>
          <a:p>
            <a:r>
              <a:rPr lang="en-GB" altLang="en-US"/>
              <a:t>Patients should be stable without acute illness to help avoid the need for repeat testing.</a:t>
            </a:r>
          </a:p>
          <a:p>
            <a:r>
              <a:rPr lang="en-GB" altLang="en-US"/>
              <a:t>Those who have had a HCT in the past shouldn’t need it repeated unless there has been a change in their clinical condition.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A6F31CD-186D-24F9-9E1A-936E258F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Pre-trip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5AD63-437B-43E0-EBA1-6D1B6FD6C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Ventilator x 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Spare tubing/mask/filters/trachy tubes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Spare power supply cable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Is your vent power compatible with airline supply?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Do you have appropriate adaptor for destination country?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Instruction manual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Up to date ventilator prescription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Bag ‘n’ Mask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Spare battery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enough batteries to cover 150 percent of the flight time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D906F7D-B4CC-D4A9-13DF-4818002D7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Pre-trip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A7DA9183-6C53-8684-7D28-C875A0EEC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Check destination hospital location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Arrange for local oxygen delivery (discussed later)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A476801-EB1E-E350-6328-9C9A8CB6E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Other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8D1E8-A174-C00F-1021-A61B28759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Nebulisers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Suction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Wheelchair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Feeding pumps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i="1" dirty="0"/>
              <a:t>Humidifiers – not currently allowed – check with airlines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1C973CE-7AE0-17B7-E5D5-B1A7BB0F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Key points for trip	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7A850E57-0E08-DB18-A4E1-19D319D67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Equipment to go as hand luggage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Arrive at airport early – security may ask for you to plug in each device as a check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49783A73-2BAD-A01D-D241-1E293ECD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Trouble shooting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22010696-B90C-81A3-642C-BE132AD61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504950"/>
            <a:ext cx="10807700" cy="5207000"/>
          </a:xfrm>
        </p:spPr>
        <p:txBody>
          <a:bodyPr/>
          <a:lstStyle/>
          <a:p>
            <a:pPr eaLnBrk="1" hangingPunct="1"/>
            <a:r>
              <a:rPr lang="en-GB" altLang="en-US" sz="2400" b="1"/>
              <a:t>Ventilator malfunction/break down</a:t>
            </a:r>
          </a:p>
          <a:p>
            <a:pPr eaLnBrk="1" hangingPunct="1"/>
            <a:r>
              <a:rPr lang="en-GB" altLang="en-US" sz="2400"/>
              <a:t>Local hospital. Take ventilator, documents , UK medical contact details, and insurance certificate. </a:t>
            </a:r>
          </a:p>
          <a:p>
            <a:pPr eaLnBrk="1" hangingPunct="1"/>
            <a:r>
              <a:rPr lang="en-GB" altLang="en-US" sz="2400"/>
              <a:t>Local ventilation/respiratory team in the UK for simple advice, unlikely to be able to replace ventilator.</a:t>
            </a:r>
          </a:p>
          <a:p>
            <a:pPr eaLnBrk="1" hangingPunct="1"/>
            <a:r>
              <a:rPr lang="en-GB" altLang="en-US" sz="2400"/>
              <a:t>If highly dependent - switch to spare ventilator ASAP</a:t>
            </a:r>
          </a:p>
          <a:p>
            <a:pPr eaLnBrk="1" hangingPunct="1"/>
            <a:r>
              <a:rPr lang="en-GB" altLang="en-US" sz="2400"/>
              <a:t>If absolutely dependent and it fails, hospital is place of safety </a:t>
            </a:r>
          </a:p>
          <a:p>
            <a:pPr eaLnBrk="1" hangingPunct="1"/>
            <a:r>
              <a:rPr lang="en-GB" altLang="en-US" sz="2400"/>
              <a:t>If in doubt advise contact local emergency medical number</a:t>
            </a:r>
          </a:p>
          <a:p>
            <a:pPr eaLnBrk="1" hangingPunct="1"/>
            <a:r>
              <a:rPr lang="en-GB" altLang="en-US" sz="2400"/>
              <a:t>Contact manufacturer – ask for local representative</a:t>
            </a:r>
          </a:p>
          <a:p>
            <a:pPr eaLnBrk="1" hangingPunct="1"/>
            <a:endParaRPr lang="en-GB" altLang="en-US" sz="2400"/>
          </a:p>
          <a:p>
            <a:pPr eaLnBrk="1" hangingPunct="1"/>
            <a:endParaRPr lang="en-GB" altLang="en-US" sz="2400"/>
          </a:p>
          <a:p>
            <a:pPr eaLnBrk="1" hangingPunct="1"/>
            <a:endParaRPr lang="en-GB" altLang="en-U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1C4FA170-1E45-5284-87F1-BC91FABE0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Trouble shooting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09D7066A-BC95-2DCC-2742-51EC7284F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504950"/>
            <a:ext cx="10515600" cy="4351338"/>
          </a:xfrm>
        </p:spPr>
        <p:txBody>
          <a:bodyPr/>
          <a:lstStyle/>
          <a:p>
            <a:pPr eaLnBrk="1" hangingPunct="1"/>
            <a:r>
              <a:rPr lang="en-GB" altLang="en-US" sz="2400" b="1"/>
              <a:t>Power cut</a:t>
            </a:r>
          </a:p>
          <a:p>
            <a:pPr eaLnBrk="1" hangingPunct="1"/>
            <a:r>
              <a:rPr lang="en-GB" altLang="en-US" sz="2400"/>
              <a:t>Most ventilators have an internal battery capacity and spare battery capacity - average life span of each battery is between 4 to 6 hours. This should provide adequate time to get to an alternative power supply or to contact the local hospital.</a:t>
            </a:r>
          </a:p>
          <a:p>
            <a:pPr lvl="1" eaLnBrk="1" hangingPunct="1"/>
            <a:endParaRPr lang="en-GB" altLang="en-US"/>
          </a:p>
          <a:p>
            <a:pPr eaLnBrk="1" hangingPunct="1"/>
            <a:r>
              <a:rPr lang="en-GB" altLang="en-US" sz="2400" b="1"/>
              <a:t>Unwell child</a:t>
            </a:r>
          </a:p>
          <a:p>
            <a:pPr eaLnBrk="1" hangingPunct="1"/>
            <a:r>
              <a:rPr lang="en-GB" altLang="en-US" sz="2400"/>
              <a:t>Take emergency bag including additional trachys/antibiotics/nebuliser saline/suction catheters etc that your child may need</a:t>
            </a:r>
          </a:p>
          <a:p>
            <a:pPr eaLnBrk="1" hangingPunct="1"/>
            <a:r>
              <a:rPr lang="en-GB" altLang="en-US" sz="2400"/>
              <a:t>Care plan document – in most countries they will speak a degree of English but a translated document may be useful (Google translate)</a:t>
            </a:r>
          </a:p>
          <a:p>
            <a:pPr eaLnBrk="1" hangingPunct="1"/>
            <a:endParaRPr lang="en-GB" alt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A841011-5547-0870-3B31-1767FC3B2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Oxygen supplementation	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728CB7F8-D0C7-5BEC-FEA8-9ED0CB6E8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200"/>
              <a:t>We recommend hiring before travel!!!!</a:t>
            </a:r>
          </a:p>
          <a:p>
            <a:pPr lvl="1" eaLnBrk="1" hangingPunct="1"/>
            <a:r>
              <a:rPr lang="en-GB" altLang="en-US" sz="2200"/>
              <a:t>PURE O2 and Oxygen Worldwide (UK Based)</a:t>
            </a:r>
          </a:p>
          <a:p>
            <a:pPr lvl="1" eaLnBrk="1" hangingPunct="1"/>
            <a:r>
              <a:rPr lang="en-GB" altLang="en-US" sz="2200">
                <a:hlinkClick r:id="rId2"/>
              </a:rPr>
              <a:t>Air travel - European Lung Foundation</a:t>
            </a:r>
            <a:endParaRPr lang="en-GB" altLang="en-US" sz="2200"/>
          </a:p>
          <a:p>
            <a:pPr lvl="1" eaLnBrk="1" hangingPunct="1"/>
            <a:endParaRPr lang="en-GB" altLang="en-US" sz="2200"/>
          </a:p>
          <a:p>
            <a:pPr eaLnBrk="1" hangingPunct="1"/>
            <a:endParaRPr lang="en-GB" altLang="en-US" sz="2200"/>
          </a:p>
          <a:p>
            <a:pPr eaLnBrk="1" hangingPunct="1"/>
            <a:r>
              <a:rPr lang="en-GB" altLang="en-US" sz="2200"/>
              <a:t>Airlines previously gave fixed flow rates of 2 or 4 litres per minute of flow (not the case anymore)</a:t>
            </a:r>
          </a:p>
          <a:p>
            <a:pPr eaLnBrk="1" hangingPunct="1"/>
            <a:endParaRPr lang="en-GB" altLang="en-US" sz="2200"/>
          </a:p>
          <a:p>
            <a:pPr eaLnBrk="1" hangingPunct="1"/>
            <a:r>
              <a:rPr lang="en-GB" altLang="en-US" sz="2200"/>
              <a:t>Airlines have differing policies on what can be taken in cabin – some allow cylinders whilst others are portable concentrators only – see next slide</a:t>
            </a:r>
          </a:p>
          <a:p>
            <a:pPr lvl="1" eaLnBrk="1" hangingPunct="1"/>
            <a:r>
              <a:rPr lang="en-GB" altLang="en-US" sz="1800">
                <a:hlinkClick r:id="rId3"/>
              </a:rPr>
              <a:t>Airline index - European Lung Foundation</a:t>
            </a:r>
            <a:r>
              <a:rPr lang="en-GB" altLang="en-US" sz="1800"/>
              <a:t> – list of airlines and policy details</a:t>
            </a:r>
          </a:p>
          <a:p>
            <a:pPr lvl="1" eaLnBrk="1" hangingPunct="1"/>
            <a:endParaRPr lang="en-GB" altLang="en-US" sz="1800"/>
          </a:p>
          <a:p>
            <a:pPr eaLnBrk="1" hangingPunct="1"/>
            <a:endParaRPr lang="en-GB" altLang="en-US" sz="2200"/>
          </a:p>
          <a:p>
            <a:pPr eaLnBrk="1" hangingPunct="1"/>
            <a:endParaRPr lang="en-GB" altLang="en-US"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F590951-D0F7-2CA9-AAA6-B1C7324B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4AA51-56A3-F4DD-4C52-74931B28C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Challenges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Pre trip planning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Trip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Flight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Destination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Other transport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4D98358-D6B3-2AD1-9B5E-47E4580F6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581025"/>
            <a:ext cx="696912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DD8B68B9-FCA1-4AAE-D680-35FA9130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825"/>
          </a:xfrm>
        </p:spPr>
        <p:txBody>
          <a:bodyPr/>
          <a:lstStyle/>
          <a:p>
            <a:r>
              <a:rPr lang="en-GB" altLang="en-US"/>
              <a:t>Airline Oxygen Rules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C3FD48-5758-CDE1-B609-9498A1C8F0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8138" y="1436688"/>
          <a:ext cx="11353800" cy="5159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1367">
                <a:tc>
                  <a:txBody>
                    <a:bodyPr/>
                    <a:lstStyle/>
                    <a:p>
                      <a:r>
                        <a:rPr lang="en-GB" sz="2000" dirty="0"/>
                        <a:t>Airline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Do they provide O2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Cost if they provide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Do they let</a:t>
                      </a:r>
                      <a:r>
                        <a:rPr lang="en-GB" sz="2000" baseline="0" dirty="0"/>
                        <a:t> you take a Cylinder on board</a:t>
                      </a:r>
                      <a:endParaRPr lang="en-GB" sz="20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Do they let you take a concentrator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249">
                <a:tc>
                  <a:txBody>
                    <a:bodyPr/>
                    <a:lstStyle/>
                    <a:p>
                      <a:r>
                        <a:rPr lang="en-GB" sz="2000" dirty="0"/>
                        <a:t>British Airways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 (only 1 per flight, pulse dosed)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Free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 (short haul 1 per flight)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954">
                <a:tc>
                  <a:txBody>
                    <a:bodyPr/>
                    <a:lstStyle/>
                    <a:p>
                      <a:r>
                        <a:rPr lang="en-GB" sz="2000" dirty="0"/>
                        <a:t>Virgin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No (link with Oxygentogo rentals)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N/A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No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561">
                <a:tc>
                  <a:txBody>
                    <a:bodyPr/>
                    <a:lstStyle/>
                    <a:p>
                      <a:r>
                        <a:rPr lang="en-GB" sz="2000" dirty="0"/>
                        <a:t>EasyJet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No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N/A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 (2 small &lt; 5kg)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561">
                <a:tc>
                  <a:txBody>
                    <a:bodyPr/>
                    <a:lstStyle/>
                    <a:p>
                      <a:r>
                        <a:rPr lang="en-GB" sz="2000" dirty="0"/>
                        <a:t>Jet2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No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N/A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No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561">
                <a:tc>
                  <a:txBody>
                    <a:bodyPr/>
                    <a:lstStyle/>
                    <a:p>
                      <a:r>
                        <a:rPr lang="en-GB" sz="2000" dirty="0"/>
                        <a:t>TUI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No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N/A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 (&lt; 5kg)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561">
                <a:tc>
                  <a:txBody>
                    <a:bodyPr/>
                    <a:lstStyle/>
                    <a:p>
                      <a:r>
                        <a:rPr lang="en-GB" sz="2000" dirty="0"/>
                        <a:t>Ryanair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 (only 2L/min)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£55 per flight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No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561">
                <a:tc>
                  <a:txBody>
                    <a:bodyPr/>
                    <a:lstStyle/>
                    <a:p>
                      <a:r>
                        <a:rPr lang="en-GB" sz="2000" dirty="0"/>
                        <a:t>Emirates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 (variable flow)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free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No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9BF86E8-B67A-EC09-EC4B-0AD41C23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Supplemental Oxygen Prices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5EA554D-9576-CCDA-411C-CBE0FC49B1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576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706">
                <a:tc>
                  <a:txBody>
                    <a:bodyPr/>
                    <a:lstStyle/>
                    <a:p>
                      <a:r>
                        <a:rPr lang="en-GB" sz="1800" dirty="0"/>
                        <a:t>Company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Low flow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Cost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Constant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Pulse dosed</a:t>
                      </a: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57">
                <a:tc>
                  <a:txBody>
                    <a:bodyPr/>
                    <a:lstStyle/>
                    <a:p>
                      <a:r>
                        <a:rPr lang="en-GB" sz="1800" dirty="0"/>
                        <a:t>The oxygen store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Y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 week = £335, 2 weeks £520,</a:t>
                      </a:r>
                      <a:r>
                        <a:rPr lang="en-GB" sz="1800" baseline="0" dirty="0"/>
                        <a:t> £300 deposit</a:t>
                      </a:r>
                      <a:endParaRPr lang="en-GB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Y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Y</a:t>
                      </a: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72">
                <a:tc>
                  <a:txBody>
                    <a:bodyPr/>
                    <a:lstStyle/>
                    <a:p>
                      <a:r>
                        <a:rPr lang="en-GB" sz="1800" dirty="0"/>
                        <a:t>HealthOxygen.com/Pure</a:t>
                      </a:r>
                      <a:r>
                        <a:rPr lang="en-GB" sz="1800" baseline="0" dirty="0"/>
                        <a:t> O2</a:t>
                      </a:r>
                      <a:endParaRPr lang="en-GB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Y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 week = £600 with a back up concentrator&amp;</a:t>
                      </a:r>
                      <a:r>
                        <a:rPr lang="en-GB" sz="1800" baseline="0" dirty="0"/>
                        <a:t> 3 batteries</a:t>
                      </a:r>
                      <a:endParaRPr lang="en-GB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Y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Y</a:t>
                      </a: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57">
                <a:tc>
                  <a:txBody>
                    <a:bodyPr/>
                    <a:lstStyle/>
                    <a:p>
                      <a:r>
                        <a:rPr lang="en-GB" sz="1800" dirty="0"/>
                        <a:t>Oxygen Direct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Y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Deposit £1,450 1 week</a:t>
                      </a:r>
                      <a:r>
                        <a:rPr lang="en-GB" sz="1800" baseline="0" dirty="0"/>
                        <a:t> = </a:t>
                      </a:r>
                      <a:r>
                        <a:rPr lang="en-GB" sz="1800" dirty="0"/>
                        <a:t>£185 + VAT delivery £30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Y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Y</a:t>
                      </a: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672">
                <a:tc>
                  <a:txBody>
                    <a:bodyPr/>
                    <a:lstStyle/>
                    <a:p>
                      <a:r>
                        <a:rPr lang="en-GB" sz="1800" dirty="0"/>
                        <a:t>Oxygen concentrators rental.co.uk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Y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Deposit £300, 1 week</a:t>
                      </a:r>
                      <a:r>
                        <a:rPr lang="en-GB" sz="1800" baseline="0" dirty="0"/>
                        <a:t> (2 batteries) £335, 2 weeks = £570</a:t>
                      </a:r>
                      <a:endParaRPr lang="en-GB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Y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Y</a:t>
                      </a: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7ADE663F-76B3-008A-D853-744B7D5B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CCHS and flying</a:t>
            </a:r>
          </a:p>
        </p:txBody>
      </p:sp>
      <p:sp>
        <p:nvSpPr>
          <p:cNvPr id="26627" name="Text Placeholder 2">
            <a:extLst>
              <a:ext uri="{FF2B5EF4-FFF2-40B4-BE49-F238E27FC236}">
                <a16:creationId xmlns:a16="http://schemas.microsoft.com/office/drawing/2014/main" id="{DE1CD8DC-9102-51D7-698F-1FD932DBA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5" y="1584325"/>
            <a:ext cx="10515600" cy="4351338"/>
          </a:xfrm>
        </p:spPr>
        <p:txBody>
          <a:bodyPr/>
          <a:lstStyle/>
          <a:p>
            <a:pPr eaLnBrk="1" hangingPunct="1"/>
            <a:endParaRPr lang="en-GB" altLang="en-US" sz="2400"/>
          </a:p>
          <a:p>
            <a:pPr eaLnBrk="1" hangingPunct="1"/>
            <a:r>
              <a:rPr lang="en-GB" altLang="en-US" sz="2400"/>
              <a:t>Air travel is possible for patients with CCHS. </a:t>
            </a:r>
          </a:p>
          <a:p>
            <a:pPr eaLnBrk="1" hangingPunct="1"/>
            <a:endParaRPr lang="en-GB" altLang="en-US" sz="2400"/>
          </a:p>
          <a:p>
            <a:pPr eaLnBrk="1" hangingPunct="1"/>
            <a:r>
              <a:rPr lang="en-GB" altLang="en-US" sz="2400"/>
              <a:t>Patients with CCHS fail to increase ventilation in response to hypoxia and </a:t>
            </a:r>
            <a:r>
              <a:rPr lang="en-GB" altLang="en-US" sz="2400" b="1" u="sng"/>
              <a:t>cannot receive additional oxygen alone without assisted ventilation. </a:t>
            </a:r>
          </a:p>
          <a:p>
            <a:pPr eaLnBrk="1" hangingPunct="1"/>
            <a:endParaRPr lang="en-GB" altLang="en-US" sz="2400"/>
          </a:p>
          <a:p>
            <a:pPr eaLnBrk="1" hangingPunct="1"/>
            <a:r>
              <a:rPr lang="en-GB" altLang="en-US" sz="2400"/>
              <a:t>Recommend that a ventilator is available for use in the cabin if SpO2 falls in flight to less than 90%. </a:t>
            </a:r>
          </a:p>
          <a:p>
            <a:pPr eaLnBrk="1" hangingPunct="1"/>
            <a:endParaRPr lang="en-GB" altLang="en-US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0252C4B6-D4DB-F64E-DD2B-8D7F78BA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Road Trip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08E6429F-4F47-3E19-3641-3464DD1E5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 bit easier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Will require 2 adults/carers in car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Ensure ventilator secure in car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Can use DC auto power adaptor connected to cars “auto-port” to power ventilator (Check with manufacturer this is possible)</a:t>
            </a:r>
          </a:p>
          <a:p>
            <a:pPr eaLnBrk="1" hangingPunct="1"/>
            <a:endParaRPr lang="en-GB" altLang="en-US"/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8B9C4C7E-FC20-DD26-35E7-01BE58B0D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55613"/>
            <a:ext cx="47085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45EBCFF5-01C9-7201-4F7D-9DD24A15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By boat/train….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8474EA50-98E9-7324-8C49-A210FF705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Similar considerations 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Key is planning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Extra power sources and troubleshooting guides</a:t>
            </a:r>
          </a:p>
        </p:txBody>
      </p:sp>
      <p:pic>
        <p:nvPicPr>
          <p:cNvPr id="28676" name="Picture 2" descr="How to Spot the Hogwarts Express at the Glenfinnan Viaduct">
            <a:extLst>
              <a:ext uri="{FF2B5EF4-FFF2-40B4-BE49-F238E27FC236}">
                <a16:creationId xmlns:a16="http://schemas.microsoft.com/office/drawing/2014/main" id="{A09B3BDB-B53E-2F89-9966-CE8F6297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531813"/>
            <a:ext cx="4014788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ED1F867F-D424-B1A6-BD5C-56444F30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Insurance 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01164CAD-3833-8205-69ED-ED31F9FB3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Holiday insurance is essential for both the child and their equipment. </a:t>
            </a:r>
          </a:p>
          <a:p>
            <a:pPr eaLnBrk="1" hangingPunct="1"/>
            <a:r>
              <a:rPr lang="en-GB" altLang="en-US"/>
              <a:t>Tour operators may be able to advise Re: specialist insurance companies who cover children with medical conditions</a:t>
            </a:r>
          </a:p>
          <a:p>
            <a:pPr eaLnBrk="1" hangingPunct="1"/>
            <a:r>
              <a:rPr lang="en-GB" altLang="en-US"/>
              <a:t>Any travel medical insurance MUST include the cost of coming back by air ambulance </a:t>
            </a:r>
          </a:p>
          <a:p>
            <a:pPr eaLnBrk="1" hangingPunct="1"/>
            <a:r>
              <a:rPr lang="en-GB" altLang="en-US"/>
              <a:t>If travelling within the European Economic Area and Switzerland it is advisable to get a European Health Insurance Card (EHIC). This is NOT a substitute for insurance</a:t>
            </a:r>
          </a:p>
          <a:p>
            <a:pPr eaLnBrk="1" hangingPunct="1"/>
            <a:r>
              <a:rPr lang="en-GB" altLang="en-US"/>
              <a:t>There may be a significant additional cost to package holiday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D437444-35B5-49C7-3680-4329C0CA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Cost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28683968-29EB-A76F-431A-82EF88ABB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1555750"/>
            <a:ext cx="10515600" cy="4351338"/>
          </a:xfrm>
        </p:spPr>
        <p:txBody>
          <a:bodyPr/>
          <a:lstStyle/>
          <a:p>
            <a:r>
              <a:rPr lang="en-GB" altLang="en-US"/>
              <a:t>Variable</a:t>
            </a:r>
          </a:p>
          <a:p>
            <a:endParaRPr lang="en-GB" altLang="en-US"/>
          </a:p>
          <a:p>
            <a:r>
              <a:rPr lang="en-GB" altLang="en-US"/>
              <a:t>Some airlines are free or &gt; £300/flight</a:t>
            </a:r>
          </a:p>
          <a:p>
            <a:endParaRPr lang="en-GB" altLang="en-US"/>
          </a:p>
          <a:p>
            <a:r>
              <a:rPr lang="en-GB" altLang="en-US"/>
              <a:t>Ryanair – currently £55/flight (minimum 2L flow)</a:t>
            </a:r>
          </a:p>
          <a:p>
            <a:endParaRPr lang="en-GB" altLang="en-US"/>
          </a:p>
          <a:p>
            <a:r>
              <a:rPr lang="en-GB" altLang="en-US"/>
              <a:t>Portable concentrator - £500+ (increase during peak season), plus additional batteries add to cost </a:t>
            </a:r>
          </a:p>
          <a:p>
            <a:endParaRPr lang="en-GB" altLang="en-US"/>
          </a:p>
          <a:p>
            <a:r>
              <a:rPr lang="en-GB" altLang="en-US"/>
              <a:t>Some families quoted around £2000 (plus refundable deposit)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90A622FB-C99E-6D99-D207-DF0BD903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Summary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D43A2A46-3709-FB09-D00A-B63F8336F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6075" cy="2198688"/>
          </a:xfrm>
        </p:spPr>
        <p:txBody>
          <a:bodyPr/>
          <a:lstStyle/>
          <a:p>
            <a:pPr eaLnBrk="1" hangingPunct="1"/>
            <a:r>
              <a:rPr lang="en-GB" altLang="en-US"/>
              <a:t>Travel is possible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Work with local MDT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Plan ahead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The worst may happen – be prepared!</a:t>
            </a:r>
          </a:p>
        </p:txBody>
      </p:sp>
      <p:pic>
        <p:nvPicPr>
          <p:cNvPr id="31748" name="Picture 2" descr="Be Prepared - by Segun Manuel - CSExperience with SEGUN">
            <a:extLst>
              <a:ext uri="{FF2B5EF4-FFF2-40B4-BE49-F238E27FC236}">
                <a16:creationId xmlns:a16="http://schemas.microsoft.com/office/drawing/2014/main" id="{3354AD4B-E0D9-7A39-998E-4CED9D34A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1466850"/>
            <a:ext cx="415607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A006B408-775F-00F5-7D62-C3C72636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Acknowledgements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48821E97-6262-7CE0-064A-2557D6C21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Sleep and physiology team, RHC Glasgow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Ventilation team, RHC Glasgow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Respiratory nurse specialists, RHC Glasgow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Night View Of The Clyde Arc Stock Photo - Download Image Now - Glasgow -  Scotland, Scotland, UK - iStock">
            <a:extLst>
              <a:ext uri="{FF2B5EF4-FFF2-40B4-BE49-F238E27FC236}">
                <a16:creationId xmlns:a16="http://schemas.microsoft.com/office/drawing/2014/main" id="{6B295B2F-B22D-6669-2976-0059A620D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1">
            <a:extLst>
              <a:ext uri="{FF2B5EF4-FFF2-40B4-BE49-F238E27FC236}">
                <a16:creationId xmlns:a16="http://schemas.microsoft.com/office/drawing/2014/main" id="{E5D60210-7F98-6C18-B81B-127B9EA7B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50888"/>
            <a:ext cx="9144000" cy="2387601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bg1"/>
                </a:solidFill>
              </a:rPr>
              <a:t>Thanks for Listening</a:t>
            </a:r>
          </a:p>
        </p:txBody>
      </p:sp>
      <p:sp>
        <p:nvSpPr>
          <p:cNvPr id="33796" name="Subtitle 2">
            <a:extLst>
              <a:ext uri="{FF2B5EF4-FFF2-40B4-BE49-F238E27FC236}">
                <a16:creationId xmlns:a16="http://schemas.microsoft.com/office/drawing/2014/main" id="{322C4566-2B5A-D45F-97E2-D30D967B3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5738" y="6030913"/>
            <a:ext cx="9144000" cy="1654175"/>
          </a:xfrm>
        </p:spPr>
        <p:txBody>
          <a:bodyPr/>
          <a:lstStyle/>
          <a:p>
            <a:pPr eaLnBrk="1" hangingPunct="1"/>
            <a:r>
              <a:rPr lang="en-GB" altLang="en-US" sz="5400" b="1">
                <a:solidFill>
                  <a:schemeClr val="bg1"/>
                </a:solidFill>
              </a:rPr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F4B4E92-5A20-E40F-F1FB-A5A54ED82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Disclosures	</a:t>
            </a:r>
          </a:p>
        </p:txBody>
      </p:sp>
      <p:sp>
        <p:nvSpPr>
          <p:cNvPr id="5123" name="AutoShape 4" descr="International Customs Day | Awareness Days">
            <a:extLst>
              <a:ext uri="{FF2B5EF4-FFF2-40B4-BE49-F238E27FC236}">
                <a16:creationId xmlns:a16="http://schemas.microsoft.com/office/drawing/2014/main" id="{81F7B82B-526F-9DE5-ABD9-785574F8BD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5124" name="Picture 6">
            <a:extLst>
              <a:ext uri="{FF2B5EF4-FFF2-40B4-BE49-F238E27FC236}">
                <a16:creationId xmlns:a16="http://schemas.microsoft.com/office/drawing/2014/main" id="{ED60BFA6-2D1A-7EBD-D06E-DED118748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1798638"/>
            <a:ext cx="5964238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B731E9E-60D5-81AF-F79F-2196742C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Background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F15EB34B-1665-1521-8A29-E92250A4E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Kids with additional ventilation needs are living longer and encouraged to live normal lives 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Foreign travel is possible – but some conditions (eg. high spinal cord injury) with handling issues may not be suitable 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But - air travel causes issues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4996AEC-94B0-8E66-2D6A-40A4C08E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38"/>
            <a:ext cx="10515600" cy="1325562"/>
          </a:xfrm>
        </p:spPr>
        <p:txBody>
          <a:bodyPr/>
          <a:lstStyle/>
          <a:p>
            <a:pPr eaLnBrk="1" hangingPunct="1"/>
            <a:r>
              <a:rPr lang="en-GB" altLang="en-US" b="1"/>
              <a:t>So you want to take your LTV  child on holiday? </a:t>
            </a:r>
          </a:p>
        </p:txBody>
      </p:sp>
      <p:pic>
        <p:nvPicPr>
          <p:cNvPr id="7171" name="Picture 2" descr="Benidorm: Your ideal destination to invest in the Costa Blanca">
            <a:extLst>
              <a:ext uri="{FF2B5EF4-FFF2-40B4-BE49-F238E27FC236}">
                <a16:creationId xmlns:a16="http://schemas.microsoft.com/office/drawing/2014/main" id="{E81594E6-1744-2EF1-AF19-7407C2402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527843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162EDF2-A08D-9E20-AFA4-FCB0F4C3F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450" y="741363"/>
            <a:ext cx="9144000" cy="1095375"/>
          </a:xfrm>
        </p:spPr>
        <p:txBody>
          <a:bodyPr/>
          <a:lstStyle/>
          <a:p>
            <a:pPr eaLnBrk="1" hangingPunct="1"/>
            <a:r>
              <a:rPr lang="en-GB" altLang="en-US" b="1"/>
              <a:t>The challenge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04DA2B89-571B-010E-F6F6-E6FD2F39C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435225"/>
            <a:ext cx="4579937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FBF183-4416-7A84-C488-9BDC0493532C}"/>
              </a:ext>
            </a:extLst>
          </p:cNvPr>
          <p:cNvCxnSpPr/>
          <p:nvPr/>
        </p:nvCxnSpPr>
        <p:spPr>
          <a:xfrm flipV="1">
            <a:off x="5184775" y="3921125"/>
            <a:ext cx="828675" cy="20638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Rectangle 10">
            <a:extLst>
              <a:ext uri="{FF2B5EF4-FFF2-40B4-BE49-F238E27FC236}">
                <a16:creationId xmlns:a16="http://schemas.microsoft.com/office/drawing/2014/main" id="{3CF4A783-5F59-2277-D3C8-A8A940584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6105525"/>
            <a:ext cx="21177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000066"/>
                </a:solidFill>
                <a:latin typeface="AdvPS3D09C8"/>
              </a:rPr>
              <a:t>PAEDIATRICS AND CHILD HEALTH 21:5</a:t>
            </a:r>
            <a:endParaRPr lang="en-GB" altLang="en-US" sz="1800"/>
          </a:p>
        </p:txBody>
      </p:sp>
      <p:pic>
        <p:nvPicPr>
          <p:cNvPr id="8198" name="Picture 2" descr="The Evolution of the Airplane Seat">
            <a:extLst>
              <a:ext uri="{FF2B5EF4-FFF2-40B4-BE49-F238E27FC236}">
                <a16:creationId xmlns:a16="http://schemas.microsoft.com/office/drawing/2014/main" id="{42819E3B-787C-C1EB-0B30-FC1129EBC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2341563"/>
            <a:ext cx="5113337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266B6CE-BA58-8412-B260-0FAC228E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Air Travel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5F6A654-5CA9-EBEA-6431-A0B06B2A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4868863"/>
            <a:ext cx="10515600" cy="1222375"/>
          </a:xfrm>
        </p:spPr>
        <p:txBody>
          <a:bodyPr/>
          <a:lstStyle/>
          <a:p>
            <a:pPr eaLnBrk="1" hangingPunct="1"/>
            <a:r>
              <a:rPr lang="en-GB" altLang="en-US"/>
              <a:t>Typical commercial flight </a:t>
            </a:r>
          </a:p>
          <a:p>
            <a:pPr lvl="1" eaLnBrk="1" hangingPunct="1"/>
            <a:r>
              <a:rPr lang="en-GB" altLang="en-US" sz="2800"/>
              <a:t>31-42,000 feet (9,400-12,800 metres)</a:t>
            </a:r>
          </a:p>
          <a:p>
            <a:pPr lvl="1" eaLnBrk="1" hangingPunct="1"/>
            <a:r>
              <a:rPr lang="en-GB" altLang="en-US" sz="2800"/>
              <a:t>Cabin pressurised to the equivalent of 8,000 feet (2,438 metres)</a:t>
            </a:r>
          </a:p>
          <a:p>
            <a:pPr lvl="1" eaLnBrk="1" hangingPunct="1"/>
            <a:r>
              <a:rPr lang="en-GB" altLang="en-US" sz="2800"/>
              <a:t>Equivalent of breathing 15.1% FiO2 (at sea level)</a:t>
            </a:r>
          </a:p>
          <a:p>
            <a:endParaRPr lang="en-GB" altLang="en-US"/>
          </a:p>
        </p:txBody>
      </p:sp>
      <p:pic>
        <p:nvPicPr>
          <p:cNvPr id="9220" name="Picture 4" descr="Altitude Graphic">
            <a:extLst>
              <a:ext uri="{FF2B5EF4-FFF2-40B4-BE49-F238E27FC236}">
                <a16:creationId xmlns:a16="http://schemas.microsoft.com/office/drawing/2014/main" id="{4CDA8735-D63B-E0F2-0EE3-64D08FC4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198438"/>
            <a:ext cx="693420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1276EA7-A22A-2245-F535-074E2B71F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Air travel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97ECD56C-06B9-1C2D-E7EF-3A1114378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en-GB" altLang="en-US" sz="3200"/>
          </a:p>
          <a:p>
            <a:pPr lvl="1" eaLnBrk="1" hangingPunct="1"/>
            <a:r>
              <a:rPr lang="en-GB" altLang="en-US" sz="3200"/>
              <a:t>Normal response is increased respiratory rate and degree of hyperventilation</a:t>
            </a:r>
          </a:p>
          <a:p>
            <a:pPr lvl="1" eaLnBrk="1" hangingPunct="1"/>
            <a:endParaRPr lang="en-GB" altLang="en-US" sz="3200"/>
          </a:p>
          <a:p>
            <a:pPr lvl="1" eaLnBrk="1" hangingPunct="1"/>
            <a:r>
              <a:rPr lang="en-GB" altLang="en-US" sz="3200"/>
              <a:t>If impaired drive or weak respiratory muscles – may  not mount appropriate response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360EC-FDEE-9A14-499A-825859DF0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3200" b="1" u="sng" dirty="0"/>
              <a:t>Communicate with the LTV team – ASAP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Communicate with airline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/>
              <a:t>All airlines have different policies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Communicate with insurance company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Medical team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Arrange fitness to fly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May need to write letter – some airlines have specific paperwork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267" name="Title 3">
            <a:extLst>
              <a:ext uri="{FF2B5EF4-FFF2-40B4-BE49-F238E27FC236}">
                <a16:creationId xmlns:a16="http://schemas.microsoft.com/office/drawing/2014/main" id="{9FAB9990-F602-3093-04F4-E6889E283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1</a:t>
            </a:r>
            <a:r>
              <a:rPr lang="en-GB" altLang="en-US" baseline="30000"/>
              <a:t>st</a:t>
            </a:r>
            <a:r>
              <a:rPr lang="en-GB" altLang="en-US"/>
              <a:t>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9020C629143849B5E4B51C79F46555" ma:contentTypeVersion="18" ma:contentTypeDescription="Create a new document." ma:contentTypeScope="" ma:versionID="69592c124ebfcdec389324ae7ee4966b">
  <xsd:schema xmlns:xsd="http://www.w3.org/2001/XMLSchema" xmlns:xs="http://www.w3.org/2001/XMLSchema" xmlns:p="http://schemas.microsoft.com/office/2006/metadata/properties" xmlns:ns2="3beebaf2-e7b8-4422-bcd9-ca7dd603749f" xmlns:ns3="efe28502-0f52-4877-86e8-c5791b25d756" targetNamespace="http://schemas.microsoft.com/office/2006/metadata/properties" ma:root="true" ma:fieldsID="1b1c77c81a5f1045da2c9db3e64cb7c5" ns2:_="" ns3:_="">
    <xsd:import namespace="3beebaf2-e7b8-4422-bcd9-ca7dd603749f"/>
    <xsd:import namespace="efe28502-0f52-4877-86e8-c5791b25d7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eebaf2-e7b8-4422-bcd9-ca7dd60374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b471e67-96a4-4622-a0c9-31b82873d2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28502-0f52-4877-86e8-c5791b25d75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2af5b59-59fe-426c-8cbc-5ff7ddc56203}" ma:internalName="TaxCatchAll" ma:showField="CatchAllData" ma:web="efe28502-0f52-4877-86e8-c5791b25d7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e28502-0f52-4877-86e8-c5791b25d756" xsi:nil="true"/>
    <lcf76f155ced4ddcb4097134ff3c332f xmlns="3beebaf2-e7b8-4422-bcd9-ca7dd603749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BB382C-0A3E-4DC5-AA06-3AA66E994F18}"/>
</file>

<file path=customXml/itemProps2.xml><?xml version="1.0" encoding="utf-8"?>
<ds:datastoreItem xmlns:ds="http://schemas.openxmlformats.org/officeDocument/2006/customXml" ds:itemID="{B0A5B937-39A9-4831-9EDE-175AED40035B}"/>
</file>

<file path=customXml/itemProps3.xml><?xml version="1.0" encoding="utf-8"?>
<ds:datastoreItem xmlns:ds="http://schemas.openxmlformats.org/officeDocument/2006/customXml" ds:itemID="{83C58D2D-EC5E-4356-A1BD-CCC79440748E}"/>
</file>

<file path=docProps/app.xml><?xml version="1.0" encoding="utf-8"?>
<Properties xmlns="http://schemas.openxmlformats.org/officeDocument/2006/extended-properties" xmlns:vt="http://schemas.openxmlformats.org/officeDocument/2006/docPropsVTypes">
  <TotalTime>3531</TotalTime>
  <Words>1392</Words>
  <Application>Microsoft Office PowerPoint</Application>
  <PresentationFormat>Widescreen</PresentationFormat>
  <Paragraphs>253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Arial</vt:lpstr>
      <vt:lpstr>Calibri Light</vt:lpstr>
      <vt:lpstr>AdvPS3D09C8</vt:lpstr>
      <vt:lpstr>Times New Roman</vt:lpstr>
      <vt:lpstr>Wingdings</vt:lpstr>
      <vt:lpstr>Office Theme</vt:lpstr>
      <vt:lpstr>Travel &amp; LTV</vt:lpstr>
      <vt:lpstr>Outline</vt:lpstr>
      <vt:lpstr>Disclosures </vt:lpstr>
      <vt:lpstr>Background</vt:lpstr>
      <vt:lpstr>So you want to take your LTV  child on holiday? </vt:lpstr>
      <vt:lpstr>The challenge</vt:lpstr>
      <vt:lpstr>Air Travel</vt:lpstr>
      <vt:lpstr>Air travel</vt:lpstr>
      <vt:lpstr>1st Steps</vt:lpstr>
      <vt:lpstr>Fitness to Fly/Hypoxic Challenge Testing (HCT)</vt:lpstr>
      <vt:lpstr>Specifics of HCT in LTV Patients</vt:lpstr>
      <vt:lpstr>Some important planning information on timing of the HCT</vt:lpstr>
      <vt:lpstr>Pre-trip planning</vt:lpstr>
      <vt:lpstr>Pre-trip</vt:lpstr>
      <vt:lpstr>Other kit</vt:lpstr>
      <vt:lpstr>Key points for trip </vt:lpstr>
      <vt:lpstr>Trouble shooting</vt:lpstr>
      <vt:lpstr>Trouble shooting</vt:lpstr>
      <vt:lpstr>Oxygen supplementation </vt:lpstr>
      <vt:lpstr>Airline Oxygen Rules</vt:lpstr>
      <vt:lpstr>Supplemental Oxygen Prices</vt:lpstr>
      <vt:lpstr>CCHS and flying</vt:lpstr>
      <vt:lpstr>Road Trip</vt:lpstr>
      <vt:lpstr>By boat/train….</vt:lpstr>
      <vt:lpstr>Insurance </vt:lpstr>
      <vt:lpstr>Cost</vt:lpstr>
      <vt:lpstr>Summary</vt:lpstr>
      <vt:lpstr>Acknowledgements</vt:lpstr>
      <vt:lpstr>Thanks for Listening</vt:lpstr>
    </vt:vector>
  </TitlesOfParts>
  <Company>NHS Greater Glasgow &amp; Clyde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&amp; LTV</dc:title>
  <dc:creator>Langley, Ross</dc:creator>
  <cp:lastModifiedBy>Rachel Carluke</cp:lastModifiedBy>
  <cp:revision>85</cp:revision>
  <dcterms:created xsi:type="dcterms:W3CDTF">2024-11-12T11:27:31Z</dcterms:created>
  <dcterms:modified xsi:type="dcterms:W3CDTF">2025-05-27T07:30:45Z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0x010100629020C629143849B5E4B51C79F46555</vt:lpwstr>
  </property>
</Properties>
</file>