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diagrams/layout5.xml" ContentType="application/vnd.openxmlformats-officedocument.drawingml.diagramLayout+xml"/>
  <Override PartName="/ppt/slideLayouts/slideLayout4.xml" ContentType="application/vnd.openxmlformats-officedocument.presentationml.slideLayout+xml"/>
  <Override PartName="/docProps/app.xml" ContentType="application/vnd.openxmlformats-officedocument.extended-properties+xml"/>
  <Override PartName="/ppt/diagrams/colors4.xml" ContentType="application/vnd.openxmlformats-officedocument.drawingml.diagramColors+xml"/>
  <Override PartName="/docProps/core.xml" ContentType="application/vnd.openxmlformats-package.core-properties+xml"/>
  <Override PartName="/ppt/slides/slide2.xml" ContentType="application/vnd.openxmlformats-officedocument.presentationml.slide+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tableStyles.xml" ContentType="application/vnd.openxmlformats-officedocument.presentationml.tableStyles+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slides/slide17.xml" ContentType="application/vnd.openxmlformats-officedocument.presentationml.slide+xml"/>
  <Override PartName="/ppt/diagrams/layout1.xml" ContentType="application/vnd.openxmlformats-officedocument.drawingml.diagramLayout+xml"/>
  <Override PartName="/ppt/diagrams/layout2.xml" ContentType="application/vnd.openxmlformats-officedocument.drawingml.diagramLayout+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diagrams/layout3.xml" ContentType="application/vnd.openxmlformats-officedocument.drawingml.diagram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s/slide15.xml" ContentType="application/vnd.openxmlformats-officedocument.presentationml.slide+xml"/>
  <Override PartName="/ppt/diagrams/layout4.xml" ContentType="application/vnd.openxmlformats-officedocument.drawingml.diagramLayout+xml"/>
  <Override PartName="/ppt/slideLayouts/slideLayout5.xml" ContentType="application/vnd.openxmlformats-officedocument.presentationml.slide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slides/slide5.xml" ContentType="application/vnd.openxmlformats-officedocument.presentationml.slide+xml"/>
  <Override PartName="/ppt/slideLayouts/slideLayout7.xml" ContentType="application/vnd.openxmlformats-officedocument.presentationml.slideLayout+xml"/>
  <Override PartName="/ppt/slides/slide10.xml" ContentType="application/vnd.openxmlformats-officedocument.presentationml.slide+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s/slide6.xml" ContentType="application/vnd.openxmlformats-officedocument.presentationml.slide+xml"/>
  <Override PartName="/ppt/slides/slide16.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7" r:id="rId7"/>
    <p:sldId id="261" r:id="rId8"/>
    <p:sldId id="272" r:id="rId9"/>
    <p:sldId id="273" r:id="rId10"/>
    <p:sldId id="264" r:id="rId11"/>
    <p:sldId id="266" r:id="rId12"/>
    <p:sldId id="268" r:id="rId13"/>
    <p:sldId id="263" r:id="rId14"/>
    <p:sldId id="269" r:id="rId15"/>
    <p:sldId id="270" r:id="rId16"/>
    <p:sldId id="274" r:id="rId17"/>
    <p:sldId id="271" r:id="rId18"/>
    <p:sldId id="262" r:id="rId19"/>
    <p:sldId id="26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4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diagrams/_rels/data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5" Type="http://schemas.openxmlformats.org/officeDocument/2006/relationships/image" Target="../media/image8.svg"/><Relationship Id="rId4" Type="http://schemas.openxmlformats.org/officeDocument/2006/relationships/image" Target="../media/image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5" Type="http://schemas.openxmlformats.org/officeDocument/2006/relationships/image" Target="../media/image8.sv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CCD416-F930-45F6-8CC5-298E80784244}"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E99F1E37-7808-4F3C-8CFA-E029216966C2}">
      <dgm:prSet/>
      <dgm:spPr/>
      <dgm:t>
        <a:bodyPr/>
        <a:lstStyle/>
        <a:p>
          <a:r>
            <a:rPr lang="en-GB" dirty="0"/>
            <a:t>Identifying constipation in CYP with complex needs and causes of constipation in children and young people with complex needs.</a:t>
          </a:r>
          <a:endParaRPr lang="en-US" dirty="0"/>
        </a:p>
      </dgm:t>
    </dgm:pt>
    <dgm:pt modelId="{5617AD5B-24FD-4BFC-BB3C-B3F9A6753443}" type="parTrans" cxnId="{394DC44C-D37F-4777-A082-D3F0ACBBE401}">
      <dgm:prSet/>
      <dgm:spPr/>
      <dgm:t>
        <a:bodyPr/>
        <a:lstStyle/>
        <a:p>
          <a:endParaRPr lang="en-US"/>
        </a:p>
      </dgm:t>
    </dgm:pt>
    <dgm:pt modelId="{ED32B0FC-EE44-4284-B490-1B34671DFBB6}" type="sibTrans" cxnId="{394DC44C-D37F-4777-A082-D3F0ACBBE401}">
      <dgm:prSet phldrT="01" phldr="0"/>
      <dgm:spPr/>
      <dgm:t>
        <a:bodyPr/>
        <a:lstStyle/>
        <a:p>
          <a:r>
            <a:rPr lang="en-US"/>
            <a:t>01</a:t>
          </a:r>
        </a:p>
      </dgm:t>
    </dgm:pt>
    <dgm:pt modelId="{45B162C5-6F08-45F2-9D3A-822C1469A302}">
      <dgm:prSet/>
      <dgm:spPr/>
      <dgm:t>
        <a:bodyPr/>
        <a:lstStyle/>
        <a:p>
          <a:r>
            <a:rPr lang="en-GB"/>
            <a:t>Complicating, or contributing factors. </a:t>
          </a:r>
          <a:endParaRPr lang="en-US"/>
        </a:p>
      </dgm:t>
    </dgm:pt>
    <dgm:pt modelId="{D63727D8-B87E-46FB-BDF2-7DB87C0033AB}" type="parTrans" cxnId="{93ADDC77-8537-42A9-BC06-3FCDAAD35632}">
      <dgm:prSet/>
      <dgm:spPr/>
      <dgm:t>
        <a:bodyPr/>
        <a:lstStyle/>
        <a:p>
          <a:endParaRPr lang="en-US"/>
        </a:p>
      </dgm:t>
    </dgm:pt>
    <dgm:pt modelId="{22FB56AB-F112-48A4-B82C-468887C1BD91}" type="sibTrans" cxnId="{93ADDC77-8537-42A9-BC06-3FCDAAD35632}">
      <dgm:prSet phldrT="02" phldr="0"/>
      <dgm:spPr/>
      <dgm:t>
        <a:bodyPr/>
        <a:lstStyle/>
        <a:p>
          <a:r>
            <a:rPr lang="en-US"/>
            <a:t>02</a:t>
          </a:r>
        </a:p>
      </dgm:t>
    </dgm:pt>
    <dgm:pt modelId="{E09A07A6-989B-4E39-866F-FCB73EE96E9D}">
      <dgm:prSet/>
      <dgm:spPr/>
      <dgm:t>
        <a:bodyPr/>
        <a:lstStyle/>
        <a:p>
          <a:r>
            <a:rPr lang="en-GB"/>
            <a:t>Management of constipation in children and young people with complex needs. </a:t>
          </a:r>
          <a:endParaRPr lang="en-US"/>
        </a:p>
      </dgm:t>
    </dgm:pt>
    <dgm:pt modelId="{C7ECF3F3-2FF9-40C4-B304-58DBECCD8BEE}" type="parTrans" cxnId="{FE7F11EE-3EDE-432F-BD3F-1759B33A1B32}">
      <dgm:prSet/>
      <dgm:spPr/>
      <dgm:t>
        <a:bodyPr/>
        <a:lstStyle/>
        <a:p>
          <a:endParaRPr lang="en-US"/>
        </a:p>
      </dgm:t>
    </dgm:pt>
    <dgm:pt modelId="{5BBE69F6-9DBC-448D-88A2-3E308654D323}" type="sibTrans" cxnId="{FE7F11EE-3EDE-432F-BD3F-1759B33A1B32}">
      <dgm:prSet phldrT="03" phldr="0"/>
      <dgm:spPr/>
      <dgm:t>
        <a:bodyPr/>
        <a:lstStyle/>
        <a:p>
          <a:r>
            <a:rPr lang="en-US"/>
            <a:t>03</a:t>
          </a:r>
        </a:p>
      </dgm:t>
    </dgm:pt>
    <dgm:pt modelId="{747FCFA6-D685-4255-9E22-25AFB5456885}">
      <dgm:prSet/>
      <dgm:spPr/>
      <dgm:t>
        <a:bodyPr/>
        <a:lstStyle/>
        <a:p>
          <a:r>
            <a:rPr lang="en-GB"/>
            <a:t>Case study. </a:t>
          </a:r>
          <a:endParaRPr lang="en-US"/>
        </a:p>
      </dgm:t>
    </dgm:pt>
    <dgm:pt modelId="{E1C93722-6174-40FB-8E08-25F44CE36266}" type="parTrans" cxnId="{8652D621-59DC-45E2-B934-611CCC2047FD}">
      <dgm:prSet/>
      <dgm:spPr/>
      <dgm:t>
        <a:bodyPr/>
        <a:lstStyle/>
        <a:p>
          <a:endParaRPr lang="en-US"/>
        </a:p>
      </dgm:t>
    </dgm:pt>
    <dgm:pt modelId="{31C523A5-1DA8-49AB-AF55-93FCE6940950}" type="sibTrans" cxnId="{8652D621-59DC-45E2-B934-611CCC2047FD}">
      <dgm:prSet phldrT="04" phldr="0"/>
      <dgm:spPr/>
      <dgm:t>
        <a:bodyPr/>
        <a:lstStyle/>
        <a:p>
          <a:r>
            <a:rPr lang="en-US"/>
            <a:t>04</a:t>
          </a:r>
        </a:p>
      </dgm:t>
    </dgm:pt>
    <dgm:pt modelId="{85A2443D-0F78-4FE8-A868-1EB546C63788}" type="pres">
      <dgm:prSet presAssocID="{30CCD416-F930-45F6-8CC5-298E80784244}" presName="Name0" presStyleCnt="0">
        <dgm:presLayoutVars>
          <dgm:animLvl val="lvl"/>
          <dgm:resizeHandles val="exact"/>
        </dgm:presLayoutVars>
      </dgm:prSet>
      <dgm:spPr/>
    </dgm:pt>
    <dgm:pt modelId="{53D3098E-4AAE-486A-B489-FDC9F055EAC0}" type="pres">
      <dgm:prSet presAssocID="{E99F1E37-7808-4F3C-8CFA-E029216966C2}" presName="compositeNode" presStyleCnt="0">
        <dgm:presLayoutVars>
          <dgm:bulletEnabled val="1"/>
        </dgm:presLayoutVars>
      </dgm:prSet>
      <dgm:spPr/>
    </dgm:pt>
    <dgm:pt modelId="{6514EFAB-3F2D-4D51-BB3A-F69B8C614F0C}" type="pres">
      <dgm:prSet presAssocID="{E99F1E37-7808-4F3C-8CFA-E029216966C2}" presName="bgRect" presStyleLbl="alignNode1" presStyleIdx="0" presStyleCnt="4"/>
      <dgm:spPr/>
    </dgm:pt>
    <dgm:pt modelId="{32EDEC5F-3AEC-4F07-BBC1-B54EEBB50412}" type="pres">
      <dgm:prSet presAssocID="{ED32B0FC-EE44-4284-B490-1B34671DFBB6}" presName="sibTransNodeRect" presStyleLbl="alignNode1" presStyleIdx="0" presStyleCnt="4">
        <dgm:presLayoutVars>
          <dgm:chMax val="0"/>
          <dgm:bulletEnabled val="1"/>
        </dgm:presLayoutVars>
      </dgm:prSet>
      <dgm:spPr/>
    </dgm:pt>
    <dgm:pt modelId="{1CD1F1E0-8D94-489F-B5C6-C78ABF88A253}" type="pres">
      <dgm:prSet presAssocID="{E99F1E37-7808-4F3C-8CFA-E029216966C2}" presName="nodeRect" presStyleLbl="alignNode1" presStyleIdx="0" presStyleCnt="4">
        <dgm:presLayoutVars>
          <dgm:bulletEnabled val="1"/>
        </dgm:presLayoutVars>
      </dgm:prSet>
      <dgm:spPr/>
    </dgm:pt>
    <dgm:pt modelId="{F23DA9DD-2D0E-408B-B6EF-C231402F0BD6}" type="pres">
      <dgm:prSet presAssocID="{ED32B0FC-EE44-4284-B490-1B34671DFBB6}" presName="sibTrans" presStyleCnt="0"/>
      <dgm:spPr/>
    </dgm:pt>
    <dgm:pt modelId="{4F48639E-6995-457E-BD49-E4B52F55F26D}" type="pres">
      <dgm:prSet presAssocID="{45B162C5-6F08-45F2-9D3A-822C1469A302}" presName="compositeNode" presStyleCnt="0">
        <dgm:presLayoutVars>
          <dgm:bulletEnabled val="1"/>
        </dgm:presLayoutVars>
      </dgm:prSet>
      <dgm:spPr/>
    </dgm:pt>
    <dgm:pt modelId="{0401397A-3C9D-4116-B19B-31703CC029CB}" type="pres">
      <dgm:prSet presAssocID="{45B162C5-6F08-45F2-9D3A-822C1469A302}" presName="bgRect" presStyleLbl="alignNode1" presStyleIdx="1" presStyleCnt="4"/>
      <dgm:spPr/>
    </dgm:pt>
    <dgm:pt modelId="{C03DA3A8-72E3-42FC-8646-91C4A6396586}" type="pres">
      <dgm:prSet presAssocID="{22FB56AB-F112-48A4-B82C-468887C1BD91}" presName="sibTransNodeRect" presStyleLbl="alignNode1" presStyleIdx="1" presStyleCnt="4">
        <dgm:presLayoutVars>
          <dgm:chMax val="0"/>
          <dgm:bulletEnabled val="1"/>
        </dgm:presLayoutVars>
      </dgm:prSet>
      <dgm:spPr/>
    </dgm:pt>
    <dgm:pt modelId="{B5522C78-31A4-4967-BD0B-81306587C152}" type="pres">
      <dgm:prSet presAssocID="{45B162C5-6F08-45F2-9D3A-822C1469A302}" presName="nodeRect" presStyleLbl="alignNode1" presStyleIdx="1" presStyleCnt="4">
        <dgm:presLayoutVars>
          <dgm:bulletEnabled val="1"/>
        </dgm:presLayoutVars>
      </dgm:prSet>
      <dgm:spPr/>
    </dgm:pt>
    <dgm:pt modelId="{256E8006-19D3-4023-9846-024475BCF7A5}" type="pres">
      <dgm:prSet presAssocID="{22FB56AB-F112-48A4-B82C-468887C1BD91}" presName="sibTrans" presStyleCnt="0"/>
      <dgm:spPr/>
    </dgm:pt>
    <dgm:pt modelId="{523734F9-8537-4036-B230-84811C686E9D}" type="pres">
      <dgm:prSet presAssocID="{E09A07A6-989B-4E39-866F-FCB73EE96E9D}" presName="compositeNode" presStyleCnt="0">
        <dgm:presLayoutVars>
          <dgm:bulletEnabled val="1"/>
        </dgm:presLayoutVars>
      </dgm:prSet>
      <dgm:spPr/>
    </dgm:pt>
    <dgm:pt modelId="{3AC8AF55-8997-4663-9ED7-E79DF0F61EEA}" type="pres">
      <dgm:prSet presAssocID="{E09A07A6-989B-4E39-866F-FCB73EE96E9D}" presName="bgRect" presStyleLbl="alignNode1" presStyleIdx="2" presStyleCnt="4"/>
      <dgm:spPr/>
    </dgm:pt>
    <dgm:pt modelId="{9553E496-9FB0-4315-A80A-89E05E9CF986}" type="pres">
      <dgm:prSet presAssocID="{5BBE69F6-9DBC-448D-88A2-3E308654D323}" presName="sibTransNodeRect" presStyleLbl="alignNode1" presStyleIdx="2" presStyleCnt="4">
        <dgm:presLayoutVars>
          <dgm:chMax val="0"/>
          <dgm:bulletEnabled val="1"/>
        </dgm:presLayoutVars>
      </dgm:prSet>
      <dgm:spPr/>
    </dgm:pt>
    <dgm:pt modelId="{BC64729D-D6C4-4BB4-B22B-2D7B72F61DA6}" type="pres">
      <dgm:prSet presAssocID="{E09A07A6-989B-4E39-866F-FCB73EE96E9D}" presName="nodeRect" presStyleLbl="alignNode1" presStyleIdx="2" presStyleCnt="4">
        <dgm:presLayoutVars>
          <dgm:bulletEnabled val="1"/>
        </dgm:presLayoutVars>
      </dgm:prSet>
      <dgm:spPr/>
    </dgm:pt>
    <dgm:pt modelId="{9D4F5B51-3033-467B-B43B-34786ED2CCE0}" type="pres">
      <dgm:prSet presAssocID="{5BBE69F6-9DBC-448D-88A2-3E308654D323}" presName="sibTrans" presStyleCnt="0"/>
      <dgm:spPr/>
    </dgm:pt>
    <dgm:pt modelId="{A1F96CDE-53FD-45F5-8CD9-1A4ECF2C983E}" type="pres">
      <dgm:prSet presAssocID="{747FCFA6-D685-4255-9E22-25AFB5456885}" presName="compositeNode" presStyleCnt="0">
        <dgm:presLayoutVars>
          <dgm:bulletEnabled val="1"/>
        </dgm:presLayoutVars>
      </dgm:prSet>
      <dgm:spPr/>
    </dgm:pt>
    <dgm:pt modelId="{68E0552E-E5A9-4961-AC21-2B374091815A}" type="pres">
      <dgm:prSet presAssocID="{747FCFA6-D685-4255-9E22-25AFB5456885}" presName="bgRect" presStyleLbl="alignNode1" presStyleIdx="3" presStyleCnt="4"/>
      <dgm:spPr/>
    </dgm:pt>
    <dgm:pt modelId="{AEBA405A-731F-4A82-B3CC-A0A57EA8BEB4}" type="pres">
      <dgm:prSet presAssocID="{31C523A5-1DA8-49AB-AF55-93FCE6940950}" presName="sibTransNodeRect" presStyleLbl="alignNode1" presStyleIdx="3" presStyleCnt="4">
        <dgm:presLayoutVars>
          <dgm:chMax val="0"/>
          <dgm:bulletEnabled val="1"/>
        </dgm:presLayoutVars>
      </dgm:prSet>
      <dgm:spPr/>
    </dgm:pt>
    <dgm:pt modelId="{0362841D-197F-42D5-BEF6-BD8615767BFF}" type="pres">
      <dgm:prSet presAssocID="{747FCFA6-D685-4255-9E22-25AFB5456885}" presName="nodeRect" presStyleLbl="alignNode1" presStyleIdx="3" presStyleCnt="4">
        <dgm:presLayoutVars>
          <dgm:bulletEnabled val="1"/>
        </dgm:presLayoutVars>
      </dgm:prSet>
      <dgm:spPr/>
    </dgm:pt>
  </dgm:ptLst>
  <dgm:cxnLst>
    <dgm:cxn modelId="{0C2E5A16-35C9-43B7-BC8B-BF3A6C0E4E76}" type="presOf" srcId="{E09A07A6-989B-4E39-866F-FCB73EE96E9D}" destId="{BC64729D-D6C4-4BB4-B22B-2D7B72F61DA6}" srcOrd="1" destOrd="0" presId="urn:microsoft.com/office/officeart/2016/7/layout/LinearBlockProcessNumbered"/>
    <dgm:cxn modelId="{8652D621-59DC-45E2-B934-611CCC2047FD}" srcId="{30CCD416-F930-45F6-8CC5-298E80784244}" destId="{747FCFA6-D685-4255-9E22-25AFB5456885}" srcOrd="3" destOrd="0" parTransId="{E1C93722-6174-40FB-8E08-25F44CE36266}" sibTransId="{31C523A5-1DA8-49AB-AF55-93FCE6940950}"/>
    <dgm:cxn modelId="{BE677B38-53B9-4E30-88E9-7B577F150348}" type="presOf" srcId="{ED32B0FC-EE44-4284-B490-1B34671DFBB6}" destId="{32EDEC5F-3AEC-4F07-BBC1-B54EEBB50412}" srcOrd="0" destOrd="0" presId="urn:microsoft.com/office/officeart/2016/7/layout/LinearBlockProcessNumbered"/>
    <dgm:cxn modelId="{B3088741-4B1A-4AD6-81BB-DA33DFD354CA}" type="presOf" srcId="{31C523A5-1DA8-49AB-AF55-93FCE6940950}" destId="{AEBA405A-731F-4A82-B3CC-A0A57EA8BEB4}" srcOrd="0" destOrd="0" presId="urn:microsoft.com/office/officeart/2016/7/layout/LinearBlockProcessNumbered"/>
    <dgm:cxn modelId="{394DC44C-D37F-4777-A082-D3F0ACBBE401}" srcId="{30CCD416-F930-45F6-8CC5-298E80784244}" destId="{E99F1E37-7808-4F3C-8CFA-E029216966C2}" srcOrd="0" destOrd="0" parTransId="{5617AD5B-24FD-4BFC-BB3C-B3F9A6753443}" sibTransId="{ED32B0FC-EE44-4284-B490-1B34671DFBB6}"/>
    <dgm:cxn modelId="{93ADDC77-8537-42A9-BC06-3FCDAAD35632}" srcId="{30CCD416-F930-45F6-8CC5-298E80784244}" destId="{45B162C5-6F08-45F2-9D3A-822C1469A302}" srcOrd="1" destOrd="0" parTransId="{D63727D8-B87E-46FB-BDF2-7DB87C0033AB}" sibTransId="{22FB56AB-F112-48A4-B82C-468887C1BD91}"/>
    <dgm:cxn modelId="{D56FC88D-366B-4AA5-9F63-DD9555E93E24}" type="presOf" srcId="{45B162C5-6F08-45F2-9D3A-822C1469A302}" destId="{B5522C78-31A4-4967-BD0B-81306587C152}" srcOrd="1" destOrd="0" presId="urn:microsoft.com/office/officeart/2016/7/layout/LinearBlockProcessNumbered"/>
    <dgm:cxn modelId="{B0519891-CB79-48BD-B56C-F42045352A4D}" type="presOf" srcId="{45B162C5-6F08-45F2-9D3A-822C1469A302}" destId="{0401397A-3C9D-4116-B19B-31703CC029CB}" srcOrd="0" destOrd="0" presId="urn:microsoft.com/office/officeart/2016/7/layout/LinearBlockProcessNumbered"/>
    <dgm:cxn modelId="{5ACB6F98-F912-4C9B-BA92-3FE60F54C096}" type="presOf" srcId="{E99F1E37-7808-4F3C-8CFA-E029216966C2}" destId="{1CD1F1E0-8D94-489F-B5C6-C78ABF88A253}" srcOrd="1" destOrd="0" presId="urn:microsoft.com/office/officeart/2016/7/layout/LinearBlockProcessNumbered"/>
    <dgm:cxn modelId="{03878EA7-4589-4FF0-87E7-0F5B49DE0F28}" type="presOf" srcId="{22FB56AB-F112-48A4-B82C-468887C1BD91}" destId="{C03DA3A8-72E3-42FC-8646-91C4A6396586}" srcOrd="0" destOrd="0" presId="urn:microsoft.com/office/officeart/2016/7/layout/LinearBlockProcessNumbered"/>
    <dgm:cxn modelId="{79F753B6-F4A8-413C-860A-F569B846A9DE}" type="presOf" srcId="{747FCFA6-D685-4255-9E22-25AFB5456885}" destId="{68E0552E-E5A9-4961-AC21-2B374091815A}" srcOrd="0" destOrd="0" presId="urn:microsoft.com/office/officeart/2016/7/layout/LinearBlockProcessNumbered"/>
    <dgm:cxn modelId="{FDDCB4C6-C443-4F08-97E8-AE0EB89BE02F}" type="presOf" srcId="{30CCD416-F930-45F6-8CC5-298E80784244}" destId="{85A2443D-0F78-4FE8-A868-1EB546C63788}" srcOrd="0" destOrd="0" presId="urn:microsoft.com/office/officeart/2016/7/layout/LinearBlockProcessNumbered"/>
    <dgm:cxn modelId="{E7B3F8CB-FA6E-4205-A277-F6357440AB8C}" type="presOf" srcId="{747FCFA6-D685-4255-9E22-25AFB5456885}" destId="{0362841D-197F-42D5-BEF6-BD8615767BFF}" srcOrd="1" destOrd="0" presId="urn:microsoft.com/office/officeart/2016/7/layout/LinearBlockProcessNumbered"/>
    <dgm:cxn modelId="{33C05FE2-E23E-4FCB-B1C9-E9028ADCE7A5}" type="presOf" srcId="{5BBE69F6-9DBC-448D-88A2-3E308654D323}" destId="{9553E496-9FB0-4315-A80A-89E05E9CF986}" srcOrd="0" destOrd="0" presId="urn:microsoft.com/office/officeart/2016/7/layout/LinearBlockProcessNumbered"/>
    <dgm:cxn modelId="{61C947E6-9AB3-4A9B-9340-778BB1D2B5B7}" type="presOf" srcId="{E09A07A6-989B-4E39-866F-FCB73EE96E9D}" destId="{3AC8AF55-8997-4663-9ED7-E79DF0F61EEA}" srcOrd="0" destOrd="0" presId="urn:microsoft.com/office/officeart/2016/7/layout/LinearBlockProcessNumbered"/>
    <dgm:cxn modelId="{C0BDF7ED-7470-40FF-8F6B-0BD98DD9820E}" type="presOf" srcId="{E99F1E37-7808-4F3C-8CFA-E029216966C2}" destId="{6514EFAB-3F2D-4D51-BB3A-F69B8C614F0C}" srcOrd="0" destOrd="0" presId="urn:microsoft.com/office/officeart/2016/7/layout/LinearBlockProcessNumbered"/>
    <dgm:cxn modelId="{FE7F11EE-3EDE-432F-BD3F-1759B33A1B32}" srcId="{30CCD416-F930-45F6-8CC5-298E80784244}" destId="{E09A07A6-989B-4E39-866F-FCB73EE96E9D}" srcOrd="2" destOrd="0" parTransId="{C7ECF3F3-2FF9-40C4-B304-58DBECCD8BEE}" sibTransId="{5BBE69F6-9DBC-448D-88A2-3E308654D323}"/>
    <dgm:cxn modelId="{DB38D416-EA4D-4395-8D54-4C3FD5FD9E56}" type="presParOf" srcId="{85A2443D-0F78-4FE8-A868-1EB546C63788}" destId="{53D3098E-4AAE-486A-B489-FDC9F055EAC0}" srcOrd="0" destOrd="0" presId="urn:microsoft.com/office/officeart/2016/7/layout/LinearBlockProcessNumbered"/>
    <dgm:cxn modelId="{C16647BC-B05D-40C2-A0C3-1724ADB07166}" type="presParOf" srcId="{53D3098E-4AAE-486A-B489-FDC9F055EAC0}" destId="{6514EFAB-3F2D-4D51-BB3A-F69B8C614F0C}" srcOrd="0" destOrd="0" presId="urn:microsoft.com/office/officeart/2016/7/layout/LinearBlockProcessNumbered"/>
    <dgm:cxn modelId="{4BAC1EFC-E7D9-49B3-A336-1E48B8C7B78E}" type="presParOf" srcId="{53D3098E-4AAE-486A-B489-FDC9F055EAC0}" destId="{32EDEC5F-3AEC-4F07-BBC1-B54EEBB50412}" srcOrd="1" destOrd="0" presId="urn:microsoft.com/office/officeart/2016/7/layout/LinearBlockProcessNumbered"/>
    <dgm:cxn modelId="{A88DED4F-2108-4636-9171-DFA73F112364}" type="presParOf" srcId="{53D3098E-4AAE-486A-B489-FDC9F055EAC0}" destId="{1CD1F1E0-8D94-489F-B5C6-C78ABF88A253}" srcOrd="2" destOrd="0" presId="urn:microsoft.com/office/officeart/2016/7/layout/LinearBlockProcessNumbered"/>
    <dgm:cxn modelId="{F84048BE-BF1A-457A-B0C0-F072323DDF0F}" type="presParOf" srcId="{85A2443D-0F78-4FE8-A868-1EB546C63788}" destId="{F23DA9DD-2D0E-408B-B6EF-C231402F0BD6}" srcOrd="1" destOrd="0" presId="urn:microsoft.com/office/officeart/2016/7/layout/LinearBlockProcessNumbered"/>
    <dgm:cxn modelId="{3D5CD13A-C06F-4268-87FD-F5D033125CEC}" type="presParOf" srcId="{85A2443D-0F78-4FE8-A868-1EB546C63788}" destId="{4F48639E-6995-457E-BD49-E4B52F55F26D}" srcOrd="2" destOrd="0" presId="urn:microsoft.com/office/officeart/2016/7/layout/LinearBlockProcessNumbered"/>
    <dgm:cxn modelId="{4AA90DA4-E3A1-4897-A92E-0F24545BF297}" type="presParOf" srcId="{4F48639E-6995-457E-BD49-E4B52F55F26D}" destId="{0401397A-3C9D-4116-B19B-31703CC029CB}" srcOrd="0" destOrd="0" presId="urn:microsoft.com/office/officeart/2016/7/layout/LinearBlockProcessNumbered"/>
    <dgm:cxn modelId="{C06C15E3-9D55-401B-AE84-0C1521EA24CE}" type="presParOf" srcId="{4F48639E-6995-457E-BD49-E4B52F55F26D}" destId="{C03DA3A8-72E3-42FC-8646-91C4A6396586}" srcOrd="1" destOrd="0" presId="urn:microsoft.com/office/officeart/2016/7/layout/LinearBlockProcessNumbered"/>
    <dgm:cxn modelId="{26F53C60-AFE2-4573-BFE9-E77CFDA65339}" type="presParOf" srcId="{4F48639E-6995-457E-BD49-E4B52F55F26D}" destId="{B5522C78-31A4-4967-BD0B-81306587C152}" srcOrd="2" destOrd="0" presId="urn:microsoft.com/office/officeart/2016/7/layout/LinearBlockProcessNumbered"/>
    <dgm:cxn modelId="{B0D25359-EE55-4A4A-B450-1077B54FB9FA}" type="presParOf" srcId="{85A2443D-0F78-4FE8-A868-1EB546C63788}" destId="{256E8006-19D3-4023-9846-024475BCF7A5}" srcOrd="3" destOrd="0" presId="urn:microsoft.com/office/officeart/2016/7/layout/LinearBlockProcessNumbered"/>
    <dgm:cxn modelId="{8E7EF2ED-8892-438D-8649-783F35C3AE01}" type="presParOf" srcId="{85A2443D-0F78-4FE8-A868-1EB546C63788}" destId="{523734F9-8537-4036-B230-84811C686E9D}" srcOrd="4" destOrd="0" presId="urn:microsoft.com/office/officeart/2016/7/layout/LinearBlockProcessNumbered"/>
    <dgm:cxn modelId="{F4C34F35-C786-4245-82A5-29B984C48B77}" type="presParOf" srcId="{523734F9-8537-4036-B230-84811C686E9D}" destId="{3AC8AF55-8997-4663-9ED7-E79DF0F61EEA}" srcOrd="0" destOrd="0" presId="urn:microsoft.com/office/officeart/2016/7/layout/LinearBlockProcessNumbered"/>
    <dgm:cxn modelId="{718937EC-7838-4CB2-BAF7-081065F04FA8}" type="presParOf" srcId="{523734F9-8537-4036-B230-84811C686E9D}" destId="{9553E496-9FB0-4315-A80A-89E05E9CF986}" srcOrd="1" destOrd="0" presId="urn:microsoft.com/office/officeart/2016/7/layout/LinearBlockProcessNumbered"/>
    <dgm:cxn modelId="{E2686E2B-73C4-4C24-868D-EAB4F9F6D123}" type="presParOf" srcId="{523734F9-8537-4036-B230-84811C686E9D}" destId="{BC64729D-D6C4-4BB4-B22B-2D7B72F61DA6}" srcOrd="2" destOrd="0" presId="urn:microsoft.com/office/officeart/2016/7/layout/LinearBlockProcessNumbered"/>
    <dgm:cxn modelId="{CF9BD733-9141-4178-8EF1-48788A42F971}" type="presParOf" srcId="{85A2443D-0F78-4FE8-A868-1EB546C63788}" destId="{9D4F5B51-3033-467B-B43B-34786ED2CCE0}" srcOrd="5" destOrd="0" presId="urn:microsoft.com/office/officeart/2016/7/layout/LinearBlockProcessNumbered"/>
    <dgm:cxn modelId="{003C2855-C09A-4F65-A4FE-7520DCD98ABC}" type="presParOf" srcId="{85A2443D-0F78-4FE8-A868-1EB546C63788}" destId="{A1F96CDE-53FD-45F5-8CD9-1A4ECF2C983E}" srcOrd="6" destOrd="0" presId="urn:microsoft.com/office/officeart/2016/7/layout/LinearBlockProcessNumbered"/>
    <dgm:cxn modelId="{E286A261-51AB-44E9-8475-C3469CF2F3A9}" type="presParOf" srcId="{A1F96CDE-53FD-45F5-8CD9-1A4ECF2C983E}" destId="{68E0552E-E5A9-4961-AC21-2B374091815A}" srcOrd="0" destOrd="0" presId="urn:microsoft.com/office/officeart/2016/7/layout/LinearBlockProcessNumbered"/>
    <dgm:cxn modelId="{0AB0227E-D2DC-47CC-B9E7-267169C96A7E}" type="presParOf" srcId="{A1F96CDE-53FD-45F5-8CD9-1A4ECF2C983E}" destId="{AEBA405A-731F-4A82-B3CC-A0A57EA8BEB4}" srcOrd="1" destOrd="0" presId="urn:microsoft.com/office/officeart/2016/7/layout/LinearBlockProcessNumbered"/>
    <dgm:cxn modelId="{81FB6B3A-46D5-4C92-837F-BED46FD8C6B3}" type="presParOf" srcId="{A1F96CDE-53FD-45F5-8CD9-1A4ECF2C983E}" destId="{0362841D-197F-42D5-BEF6-BD8615767BFF}"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EA26E0-510E-4B53-BBAE-B5ECD4E29AE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5AF6064-9408-4047-9203-06E682482C2D}">
      <dgm:prSet/>
      <dgm:spPr/>
      <dgm:t>
        <a:bodyPr/>
        <a:lstStyle/>
        <a:p>
          <a:r>
            <a:rPr lang="en-GB" dirty="0"/>
            <a:t>You know your CYP best! Their norm will be different if they are on a blended diet, milk diet, or combined enteral feeds and oral feeds.  Their norm, is their own and is not comparable to anyone else. </a:t>
          </a:r>
          <a:endParaRPr lang="en-US" dirty="0"/>
        </a:p>
      </dgm:t>
    </dgm:pt>
    <dgm:pt modelId="{ABF1594D-A2D7-4D47-8562-C0D381A64FFB}" type="parTrans" cxnId="{6F7BC09A-7965-49A6-B6D6-6FA3F5B7C032}">
      <dgm:prSet/>
      <dgm:spPr/>
      <dgm:t>
        <a:bodyPr/>
        <a:lstStyle/>
        <a:p>
          <a:endParaRPr lang="en-US"/>
        </a:p>
      </dgm:t>
    </dgm:pt>
    <dgm:pt modelId="{7AE9FA24-29F6-413E-B4AA-8502E86848FB}" type="sibTrans" cxnId="{6F7BC09A-7965-49A6-B6D6-6FA3F5B7C032}">
      <dgm:prSet/>
      <dgm:spPr/>
      <dgm:t>
        <a:bodyPr/>
        <a:lstStyle/>
        <a:p>
          <a:endParaRPr lang="en-US"/>
        </a:p>
      </dgm:t>
    </dgm:pt>
    <dgm:pt modelId="{AE0C1B09-2C89-45F6-911B-E6A5A6E28A75}">
      <dgm:prSet/>
      <dgm:spPr/>
      <dgm:t>
        <a:bodyPr/>
        <a:lstStyle/>
        <a:p>
          <a:r>
            <a:rPr lang="en-GB" dirty="0"/>
            <a:t>Distended abdomen, and distress, or pain.  For independent CYP, avoidant of toileting.  For non-verbal CYP this might be dystonia, or autonomic storming. </a:t>
          </a:r>
          <a:endParaRPr lang="en-US" dirty="0"/>
        </a:p>
      </dgm:t>
    </dgm:pt>
    <dgm:pt modelId="{0AD416C7-4806-4C8B-89BE-23DB09111A5F}" type="parTrans" cxnId="{457FD21C-6E18-4C08-9406-1EACA7BD768C}">
      <dgm:prSet/>
      <dgm:spPr/>
      <dgm:t>
        <a:bodyPr/>
        <a:lstStyle/>
        <a:p>
          <a:endParaRPr lang="en-US"/>
        </a:p>
      </dgm:t>
    </dgm:pt>
    <dgm:pt modelId="{FA6CD78F-A23E-4BD8-A266-D54C2276CD1E}" type="sibTrans" cxnId="{457FD21C-6E18-4C08-9406-1EACA7BD768C}">
      <dgm:prSet/>
      <dgm:spPr/>
      <dgm:t>
        <a:bodyPr/>
        <a:lstStyle/>
        <a:p>
          <a:endParaRPr lang="en-US"/>
        </a:p>
      </dgm:t>
    </dgm:pt>
    <dgm:pt modelId="{A3CFCE55-D411-4516-977E-92527945476C}">
      <dgm:prSet/>
      <dgm:spPr/>
      <dgm:t>
        <a:bodyPr/>
        <a:lstStyle/>
        <a:p>
          <a:r>
            <a:rPr lang="en-GB" dirty="0"/>
            <a:t>Normal stools are passed between 3 times daily, and 3 times weekly.  Less than this is considered constipation.  Again, this will be child specific. </a:t>
          </a:r>
          <a:endParaRPr lang="en-US" dirty="0"/>
        </a:p>
      </dgm:t>
    </dgm:pt>
    <dgm:pt modelId="{3C5B9D94-D45A-4DB4-9BC2-C35374C8B543}" type="parTrans" cxnId="{227A179E-69C1-4309-A83B-706AA9A20E9C}">
      <dgm:prSet/>
      <dgm:spPr/>
      <dgm:t>
        <a:bodyPr/>
        <a:lstStyle/>
        <a:p>
          <a:endParaRPr lang="en-US"/>
        </a:p>
      </dgm:t>
    </dgm:pt>
    <dgm:pt modelId="{AA6DC117-9FB1-408D-83ED-3CF0747690C2}" type="sibTrans" cxnId="{227A179E-69C1-4309-A83B-706AA9A20E9C}">
      <dgm:prSet/>
      <dgm:spPr/>
      <dgm:t>
        <a:bodyPr/>
        <a:lstStyle/>
        <a:p>
          <a:endParaRPr lang="en-US"/>
        </a:p>
      </dgm:t>
    </dgm:pt>
    <dgm:pt modelId="{3BD2C5BA-C2DB-4E14-9EC8-8FD7C43950F3}">
      <dgm:prSet/>
      <dgm:spPr/>
      <dgm:t>
        <a:bodyPr/>
        <a:lstStyle/>
        <a:p>
          <a:r>
            <a:rPr lang="en-GB"/>
            <a:t>Overflow soiling: characterised by dark, sticky, offensive and loose stools.  Often, CYP are not aware this is ‘sneaking out’.  This is indicating impaction.   </a:t>
          </a:r>
          <a:endParaRPr lang="en-US"/>
        </a:p>
      </dgm:t>
    </dgm:pt>
    <dgm:pt modelId="{D3D9E0F4-C2A2-4DDD-B42A-72F5A274865A}" type="parTrans" cxnId="{A5012307-98F9-43F6-8FDF-EAF1208D3B42}">
      <dgm:prSet/>
      <dgm:spPr/>
      <dgm:t>
        <a:bodyPr/>
        <a:lstStyle/>
        <a:p>
          <a:endParaRPr lang="en-US"/>
        </a:p>
      </dgm:t>
    </dgm:pt>
    <dgm:pt modelId="{D0027478-02A7-4002-BD19-234576C10742}" type="sibTrans" cxnId="{A5012307-98F9-43F6-8FDF-EAF1208D3B42}">
      <dgm:prSet/>
      <dgm:spPr/>
      <dgm:t>
        <a:bodyPr/>
        <a:lstStyle/>
        <a:p>
          <a:endParaRPr lang="en-US"/>
        </a:p>
      </dgm:t>
    </dgm:pt>
    <dgm:pt modelId="{1BFC6A21-3AA4-4A18-898A-BEA8A5309390}">
      <dgm:prSet/>
      <dgm:spPr/>
      <dgm:t>
        <a:bodyPr/>
        <a:lstStyle/>
        <a:p>
          <a:r>
            <a:rPr lang="en-GB"/>
            <a:t>Reduction in frequency, harder and larger stools.  This indicates constipation.  </a:t>
          </a:r>
          <a:endParaRPr lang="en-US"/>
        </a:p>
      </dgm:t>
    </dgm:pt>
    <dgm:pt modelId="{8D51E19B-F3DA-4992-A94D-73AE658A394D}" type="parTrans" cxnId="{11641064-B15A-4D3F-8FD7-EA02B77C04AE}">
      <dgm:prSet/>
      <dgm:spPr/>
      <dgm:t>
        <a:bodyPr/>
        <a:lstStyle/>
        <a:p>
          <a:endParaRPr lang="en-US"/>
        </a:p>
      </dgm:t>
    </dgm:pt>
    <dgm:pt modelId="{BC47A4D7-BBCE-4317-8003-E2ED2F34FC57}" type="sibTrans" cxnId="{11641064-B15A-4D3F-8FD7-EA02B77C04AE}">
      <dgm:prSet/>
      <dgm:spPr/>
      <dgm:t>
        <a:bodyPr/>
        <a:lstStyle/>
        <a:p>
          <a:endParaRPr lang="en-US"/>
        </a:p>
      </dgm:t>
    </dgm:pt>
    <dgm:pt modelId="{455536A0-CAE3-44A5-A399-2B5FA723FF43}">
      <dgm:prSet/>
      <dgm:spPr/>
      <dgm:t>
        <a:bodyPr/>
        <a:lstStyle/>
        <a:p>
          <a:r>
            <a:rPr lang="en-GB"/>
            <a:t>Increase in wetting, this indicates a full bowel impacting on the bladder.   </a:t>
          </a:r>
          <a:endParaRPr lang="en-US"/>
        </a:p>
      </dgm:t>
    </dgm:pt>
    <dgm:pt modelId="{266686D9-71EE-4E80-AC9B-0C5449146762}" type="parTrans" cxnId="{3D16342A-1949-4858-B7B9-C95D891F165F}">
      <dgm:prSet/>
      <dgm:spPr/>
      <dgm:t>
        <a:bodyPr/>
        <a:lstStyle/>
        <a:p>
          <a:endParaRPr lang="en-US"/>
        </a:p>
      </dgm:t>
    </dgm:pt>
    <dgm:pt modelId="{4E8CCCD5-77E1-473D-A861-7023B5DF882C}" type="sibTrans" cxnId="{3D16342A-1949-4858-B7B9-C95D891F165F}">
      <dgm:prSet/>
      <dgm:spPr/>
      <dgm:t>
        <a:bodyPr/>
        <a:lstStyle/>
        <a:p>
          <a:endParaRPr lang="en-US"/>
        </a:p>
      </dgm:t>
    </dgm:pt>
    <dgm:pt modelId="{1E11ADEC-B361-4C04-892F-7AB121979AE1}" type="pres">
      <dgm:prSet presAssocID="{78EA26E0-510E-4B53-BBAE-B5ECD4E29AE8}" presName="diagram" presStyleCnt="0">
        <dgm:presLayoutVars>
          <dgm:dir/>
          <dgm:resizeHandles val="exact"/>
        </dgm:presLayoutVars>
      </dgm:prSet>
      <dgm:spPr/>
    </dgm:pt>
    <dgm:pt modelId="{1F59B9AC-52D2-4D36-AE23-B9128FC1D5B3}" type="pres">
      <dgm:prSet presAssocID="{C5AF6064-9408-4047-9203-06E682482C2D}" presName="node" presStyleLbl="node1" presStyleIdx="0" presStyleCnt="6">
        <dgm:presLayoutVars>
          <dgm:bulletEnabled val="1"/>
        </dgm:presLayoutVars>
      </dgm:prSet>
      <dgm:spPr/>
    </dgm:pt>
    <dgm:pt modelId="{BD847A78-8E95-43EA-8623-D2E192F9F3E3}" type="pres">
      <dgm:prSet presAssocID="{7AE9FA24-29F6-413E-B4AA-8502E86848FB}" presName="sibTrans" presStyleCnt="0"/>
      <dgm:spPr/>
    </dgm:pt>
    <dgm:pt modelId="{DEA939CE-A1DB-4A0D-83D4-198C30900F4E}" type="pres">
      <dgm:prSet presAssocID="{AE0C1B09-2C89-45F6-911B-E6A5A6E28A75}" presName="node" presStyleLbl="node1" presStyleIdx="1" presStyleCnt="6">
        <dgm:presLayoutVars>
          <dgm:bulletEnabled val="1"/>
        </dgm:presLayoutVars>
      </dgm:prSet>
      <dgm:spPr/>
    </dgm:pt>
    <dgm:pt modelId="{CFF975B2-9F53-41A2-95F0-D0521F34EFA6}" type="pres">
      <dgm:prSet presAssocID="{FA6CD78F-A23E-4BD8-A266-D54C2276CD1E}" presName="sibTrans" presStyleCnt="0"/>
      <dgm:spPr/>
    </dgm:pt>
    <dgm:pt modelId="{FC7F2BB3-A231-4BC1-B1D5-5091E96CC49C}" type="pres">
      <dgm:prSet presAssocID="{A3CFCE55-D411-4516-977E-92527945476C}" presName="node" presStyleLbl="node1" presStyleIdx="2" presStyleCnt="6">
        <dgm:presLayoutVars>
          <dgm:bulletEnabled val="1"/>
        </dgm:presLayoutVars>
      </dgm:prSet>
      <dgm:spPr/>
    </dgm:pt>
    <dgm:pt modelId="{A42FF9BD-C7E8-4ADA-9737-B0FB2C1F6452}" type="pres">
      <dgm:prSet presAssocID="{AA6DC117-9FB1-408D-83ED-3CF0747690C2}" presName="sibTrans" presStyleCnt="0"/>
      <dgm:spPr/>
    </dgm:pt>
    <dgm:pt modelId="{8A72384A-3DFE-41C6-B244-807605DFD169}" type="pres">
      <dgm:prSet presAssocID="{3BD2C5BA-C2DB-4E14-9EC8-8FD7C43950F3}" presName="node" presStyleLbl="node1" presStyleIdx="3" presStyleCnt="6">
        <dgm:presLayoutVars>
          <dgm:bulletEnabled val="1"/>
        </dgm:presLayoutVars>
      </dgm:prSet>
      <dgm:spPr/>
    </dgm:pt>
    <dgm:pt modelId="{2E5C9CED-213C-4D67-A701-5C890F430E74}" type="pres">
      <dgm:prSet presAssocID="{D0027478-02A7-4002-BD19-234576C10742}" presName="sibTrans" presStyleCnt="0"/>
      <dgm:spPr/>
    </dgm:pt>
    <dgm:pt modelId="{6CA0F4C1-21FA-4A35-AF42-CFA638DD533D}" type="pres">
      <dgm:prSet presAssocID="{1BFC6A21-3AA4-4A18-898A-BEA8A5309390}" presName="node" presStyleLbl="node1" presStyleIdx="4" presStyleCnt="6">
        <dgm:presLayoutVars>
          <dgm:bulletEnabled val="1"/>
        </dgm:presLayoutVars>
      </dgm:prSet>
      <dgm:spPr/>
    </dgm:pt>
    <dgm:pt modelId="{45741FAD-D753-4DAF-8447-12CBDB8DAB64}" type="pres">
      <dgm:prSet presAssocID="{BC47A4D7-BBCE-4317-8003-E2ED2F34FC57}" presName="sibTrans" presStyleCnt="0"/>
      <dgm:spPr/>
    </dgm:pt>
    <dgm:pt modelId="{FB2C92B5-3BE7-4A7E-9877-43C643A9868B}" type="pres">
      <dgm:prSet presAssocID="{455536A0-CAE3-44A5-A399-2B5FA723FF43}" presName="node" presStyleLbl="node1" presStyleIdx="5" presStyleCnt="6">
        <dgm:presLayoutVars>
          <dgm:bulletEnabled val="1"/>
        </dgm:presLayoutVars>
      </dgm:prSet>
      <dgm:spPr/>
    </dgm:pt>
  </dgm:ptLst>
  <dgm:cxnLst>
    <dgm:cxn modelId="{A5012307-98F9-43F6-8FDF-EAF1208D3B42}" srcId="{78EA26E0-510E-4B53-BBAE-B5ECD4E29AE8}" destId="{3BD2C5BA-C2DB-4E14-9EC8-8FD7C43950F3}" srcOrd="3" destOrd="0" parTransId="{D3D9E0F4-C2A2-4DDD-B42A-72F5A274865A}" sibTransId="{D0027478-02A7-4002-BD19-234576C10742}"/>
    <dgm:cxn modelId="{A9AE1A18-D7D2-4E75-B0F8-DDA2BCE1AD0F}" type="presOf" srcId="{3BD2C5BA-C2DB-4E14-9EC8-8FD7C43950F3}" destId="{8A72384A-3DFE-41C6-B244-807605DFD169}" srcOrd="0" destOrd="0" presId="urn:microsoft.com/office/officeart/2005/8/layout/default"/>
    <dgm:cxn modelId="{457FD21C-6E18-4C08-9406-1EACA7BD768C}" srcId="{78EA26E0-510E-4B53-BBAE-B5ECD4E29AE8}" destId="{AE0C1B09-2C89-45F6-911B-E6A5A6E28A75}" srcOrd="1" destOrd="0" parTransId="{0AD416C7-4806-4C8B-89BE-23DB09111A5F}" sibTransId="{FA6CD78F-A23E-4BD8-A266-D54C2276CD1E}"/>
    <dgm:cxn modelId="{1B5CB324-7F78-456A-B728-BDCA6E5E1FD4}" type="presOf" srcId="{C5AF6064-9408-4047-9203-06E682482C2D}" destId="{1F59B9AC-52D2-4D36-AE23-B9128FC1D5B3}" srcOrd="0" destOrd="0" presId="urn:microsoft.com/office/officeart/2005/8/layout/default"/>
    <dgm:cxn modelId="{3D16342A-1949-4858-B7B9-C95D891F165F}" srcId="{78EA26E0-510E-4B53-BBAE-B5ECD4E29AE8}" destId="{455536A0-CAE3-44A5-A399-2B5FA723FF43}" srcOrd="5" destOrd="0" parTransId="{266686D9-71EE-4E80-AC9B-0C5449146762}" sibTransId="{4E8CCCD5-77E1-473D-A861-7023B5DF882C}"/>
    <dgm:cxn modelId="{B7ED6333-0547-44BE-A97F-C418B6902728}" type="presOf" srcId="{1BFC6A21-3AA4-4A18-898A-BEA8A5309390}" destId="{6CA0F4C1-21FA-4A35-AF42-CFA638DD533D}" srcOrd="0" destOrd="0" presId="urn:microsoft.com/office/officeart/2005/8/layout/default"/>
    <dgm:cxn modelId="{EA36775B-34AC-49DC-903F-49526B23E180}" type="presOf" srcId="{455536A0-CAE3-44A5-A399-2B5FA723FF43}" destId="{FB2C92B5-3BE7-4A7E-9877-43C643A9868B}" srcOrd="0" destOrd="0" presId="urn:microsoft.com/office/officeart/2005/8/layout/default"/>
    <dgm:cxn modelId="{11641064-B15A-4D3F-8FD7-EA02B77C04AE}" srcId="{78EA26E0-510E-4B53-BBAE-B5ECD4E29AE8}" destId="{1BFC6A21-3AA4-4A18-898A-BEA8A5309390}" srcOrd="4" destOrd="0" parTransId="{8D51E19B-F3DA-4992-A94D-73AE658A394D}" sibTransId="{BC47A4D7-BBCE-4317-8003-E2ED2F34FC57}"/>
    <dgm:cxn modelId="{A648D65A-0E97-4030-852E-3BFCAFEC091D}" type="presOf" srcId="{78EA26E0-510E-4B53-BBAE-B5ECD4E29AE8}" destId="{1E11ADEC-B361-4C04-892F-7AB121979AE1}" srcOrd="0" destOrd="0" presId="urn:microsoft.com/office/officeart/2005/8/layout/default"/>
    <dgm:cxn modelId="{6F7BC09A-7965-49A6-B6D6-6FA3F5B7C032}" srcId="{78EA26E0-510E-4B53-BBAE-B5ECD4E29AE8}" destId="{C5AF6064-9408-4047-9203-06E682482C2D}" srcOrd="0" destOrd="0" parTransId="{ABF1594D-A2D7-4D47-8562-C0D381A64FFB}" sibTransId="{7AE9FA24-29F6-413E-B4AA-8502E86848FB}"/>
    <dgm:cxn modelId="{227A179E-69C1-4309-A83B-706AA9A20E9C}" srcId="{78EA26E0-510E-4B53-BBAE-B5ECD4E29AE8}" destId="{A3CFCE55-D411-4516-977E-92527945476C}" srcOrd="2" destOrd="0" parTransId="{3C5B9D94-D45A-4DB4-9BC2-C35374C8B543}" sibTransId="{AA6DC117-9FB1-408D-83ED-3CF0747690C2}"/>
    <dgm:cxn modelId="{E450F0B9-F6F3-41F1-A9C3-6FD94200E2A4}" type="presOf" srcId="{AE0C1B09-2C89-45F6-911B-E6A5A6E28A75}" destId="{DEA939CE-A1DB-4A0D-83D4-198C30900F4E}" srcOrd="0" destOrd="0" presId="urn:microsoft.com/office/officeart/2005/8/layout/default"/>
    <dgm:cxn modelId="{317C5AD6-AA6C-44B7-84B6-E60A753DEE13}" type="presOf" srcId="{A3CFCE55-D411-4516-977E-92527945476C}" destId="{FC7F2BB3-A231-4BC1-B1D5-5091E96CC49C}" srcOrd="0" destOrd="0" presId="urn:microsoft.com/office/officeart/2005/8/layout/default"/>
    <dgm:cxn modelId="{8E55E7A1-20D3-42A0-95E5-E0F4A6AD9FC8}" type="presParOf" srcId="{1E11ADEC-B361-4C04-892F-7AB121979AE1}" destId="{1F59B9AC-52D2-4D36-AE23-B9128FC1D5B3}" srcOrd="0" destOrd="0" presId="urn:microsoft.com/office/officeart/2005/8/layout/default"/>
    <dgm:cxn modelId="{05D36203-F55F-4359-87D0-AA0707232E18}" type="presParOf" srcId="{1E11ADEC-B361-4C04-892F-7AB121979AE1}" destId="{BD847A78-8E95-43EA-8623-D2E192F9F3E3}" srcOrd="1" destOrd="0" presId="urn:microsoft.com/office/officeart/2005/8/layout/default"/>
    <dgm:cxn modelId="{30B61E5F-8A09-4DB3-B17B-B1F1355AB84A}" type="presParOf" srcId="{1E11ADEC-B361-4C04-892F-7AB121979AE1}" destId="{DEA939CE-A1DB-4A0D-83D4-198C30900F4E}" srcOrd="2" destOrd="0" presId="urn:microsoft.com/office/officeart/2005/8/layout/default"/>
    <dgm:cxn modelId="{8F79A45D-F031-410D-973E-2FD25C816E2F}" type="presParOf" srcId="{1E11ADEC-B361-4C04-892F-7AB121979AE1}" destId="{CFF975B2-9F53-41A2-95F0-D0521F34EFA6}" srcOrd="3" destOrd="0" presId="urn:microsoft.com/office/officeart/2005/8/layout/default"/>
    <dgm:cxn modelId="{3C306CE1-C11D-4B9F-8213-4A49FE473C41}" type="presParOf" srcId="{1E11ADEC-B361-4C04-892F-7AB121979AE1}" destId="{FC7F2BB3-A231-4BC1-B1D5-5091E96CC49C}" srcOrd="4" destOrd="0" presId="urn:microsoft.com/office/officeart/2005/8/layout/default"/>
    <dgm:cxn modelId="{B8338D12-10A4-4BA1-8744-0F9C4C621CB3}" type="presParOf" srcId="{1E11ADEC-B361-4C04-892F-7AB121979AE1}" destId="{A42FF9BD-C7E8-4ADA-9737-B0FB2C1F6452}" srcOrd="5" destOrd="0" presId="urn:microsoft.com/office/officeart/2005/8/layout/default"/>
    <dgm:cxn modelId="{3DA4B77D-CDE7-4640-9642-B65659DC0F1C}" type="presParOf" srcId="{1E11ADEC-B361-4C04-892F-7AB121979AE1}" destId="{8A72384A-3DFE-41C6-B244-807605DFD169}" srcOrd="6" destOrd="0" presId="urn:microsoft.com/office/officeart/2005/8/layout/default"/>
    <dgm:cxn modelId="{BC0AE75F-56CA-47D3-B90A-92B067FF4956}" type="presParOf" srcId="{1E11ADEC-B361-4C04-892F-7AB121979AE1}" destId="{2E5C9CED-213C-4D67-A701-5C890F430E74}" srcOrd="7" destOrd="0" presId="urn:microsoft.com/office/officeart/2005/8/layout/default"/>
    <dgm:cxn modelId="{D0526583-DCC4-4026-8919-04880D941B75}" type="presParOf" srcId="{1E11ADEC-B361-4C04-892F-7AB121979AE1}" destId="{6CA0F4C1-21FA-4A35-AF42-CFA638DD533D}" srcOrd="8" destOrd="0" presId="urn:microsoft.com/office/officeart/2005/8/layout/default"/>
    <dgm:cxn modelId="{D8B4A0C2-0BB4-4516-A1F6-23C0F0B4E470}" type="presParOf" srcId="{1E11ADEC-B361-4C04-892F-7AB121979AE1}" destId="{45741FAD-D753-4DAF-8447-12CBDB8DAB64}" srcOrd="9" destOrd="0" presId="urn:microsoft.com/office/officeart/2005/8/layout/default"/>
    <dgm:cxn modelId="{C47944AF-278F-41E7-B02F-78B1F724BF27}" type="presParOf" srcId="{1E11ADEC-B361-4C04-892F-7AB121979AE1}" destId="{FB2C92B5-3BE7-4A7E-9877-43C643A9868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1638CD-0838-46B8-9B3C-FDDCD201C09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603880C-93A5-4294-9FEC-EB10392AA54A}">
      <dgm:prSet custT="1"/>
      <dgm:spPr/>
      <dgm:t>
        <a:bodyPr/>
        <a:lstStyle/>
        <a:p>
          <a:r>
            <a:rPr lang="en-GB" sz="1000" dirty="0"/>
            <a:t>Specific conditions mean CYP are more likely to experience constipation, either due to the nature of the condition, or because of the complex needs associated with the condition. </a:t>
          </a:r>
          <a:endParaRPr lang="en-US" sz="1000" dirty="0"/>
        </a:p>
      </dgm:t>
    </dgm:pt>
    <dgm:pt modelId="{CB1A3ECB-0A27-411E-83F1-8493ABF08305}" type="parTrans" cxnId="{83F4160F-9CC2-49B6-A2FA-B7E9EBB9ACE5}">
      <dgm:prSet/>
      <dgm:spPr/>
      <dgm:t>
        <a:bodyPr/>
        <a:lstStyle/>
        <a:p>
          <a:endParaRPr lang="en-US"/>
        </a:p>
      </dgm:t>
    </dgm:pt>
    <dgm:pt modelId="{91CBFA2A-F3FC-4108-94E8-9FC3B6EAC858}" type="sibTrans" cxnId="{83F4160F-9CC2-49B6-A2FA-B7E9EBB9ACE5}">
      <dgm:prSet/>
      <dgm:spPr/>
      <dgm:t>
        <a:bodyPr/>
        <a:lstStyle/>
        <a:p>
          <a:endParaRPr lang="en-US"/>
        </a:p>
      </dgm:t>
    </dgm:pt>
    <dgm:pt modelId="{A546C032-91F4-4604-AC6D-E966909FAC4B}">
      <dgm:prSet custT="1"/>
      <dgm:spPr/>
      <dgm:t>
        <a:bodyPr/>
        <a:lstStyle/>
        <a:p>
          <a:r>
            <a:rPr lang="en-GB" sz="1100" dirty="0"/>
            <a:t>Reduced fluid intake.  This might be during a period of being unwell where they have been avoidant of drinking or not tolerated feeds.  </a:t>
          </a:r>
          <a:endParaRPr lang="en-US" sz="1100" dirty="0"/>
        </a:p>
      </dgm:t>
    </dgm:pt>
    <dgm:pt modelId="{A5F69484-36DA-4666-8CE1-0294CE8A777D}" type="parTrans" cxnId="{2FAF289B-9576-4B8C-8F0A-268127DCB6DE}">
      <dgm:prSet/>
      <dgm:spPr/>
      <dgm:t>
        <a:bodyPr/>
        <a:lstStyle/>
        <a:p>
          <a:endParaRPr lang="en-US"/>
        </a:p>
      </dgm:t>
    </dgm:pt>
    <dgm:pt modelId="{30A9F9F3-9EF9-4015-9D93-B8909D7A9F9F}" type="sibTrans" cxnId="{2FAF289B-9576-4B8C-8F0A-268127DCB6DE}">
      <dgm:prSet/>
      <dgm:spPr/>
      <dgm:t>
        <a:bodyPr/>
        <a:lstStyle/>
        <a:p>
          <a:endParaRPr lang="en-US"/>
        </a:p>
      </dgm:t>
    </dgm:pt>
    <dgm:pt modelId="{1702E51E-F6BF-49A7-9FC2-578887668370}">
      <dgm:prSet custT="1"/>
      <dgm:spPr/>
      <dgm:t>
        <a:bodyPr/>
        <a:lstStyle/>
        <a:p>
          <a:r>
            <a:rPr lang="en-GB" sz="1200" dirty="0"/>
            <a:t>A change in diet.  Those with blended diets, and milk diets might experience a change in bowel movements if there has been a change to the feed, or ingredients.  </a:t>
          </a:r>
          <a:endParaRPr lang="en-US" sz="1200" dirty="0"/>
        </a:p>
      </dgm:t>
    </dgm:pt>
    <dgm:pt modelId="{CC4DF817-920E-434E-A97D-DED6C43991B8}" type="parTrans" cxnId="{198ED4B3-8EAE-4482-9FA1-A016EDD3B8D7}">
      <dgm:prSet/>
      <dgm:spPr/>
      <dgm:t>
        <a:bodyPr/>
        <a:lstStyle/>
        <a:p>
          <a:endParaRPr lang="en-US"/>
        </a:p>
      </dgm:t>
    </dgm:pt>
    <dgm:pt modelId="{27CDD158-3526-4F26-8B59-9B5E950DE708}" type="sibTrans" cxnId="{198ED4B3-8EAE-4482-9FA1-A016EDD3B8D7}">
      <dgm:prSet/>
      <dgm:spPr/>
      <dgm:t>
        <a:bodyPr/>
        <a:lstStyle/>
        <a:p>
          <a:endParaRPr lang="en-US"/>
        </a:p>
      </dgm:t>
    </dgm:pt>
    <dgm:pt modelId="{E49CD3EB-4672-41CB-BB2F-678477890584}">
      <dgm:prSet custT="1"/>
      <dgm:spPr/>
      <dgm:t>
        <a:bodyPr/>
        <a:lstStyle/>
        <a:p>
          <a:r>
            <a:rPr lang="en-GB" sz="1000" dirty="0"/>
            <a:t>Medicines: Some common medicines used to symptom manage in CYP with complex needs can cause constipation as a side effect. For example: clonidine, baclofen, morphine, </a:t>
          </a:r>
          <a:r>
            <a:rPr lang="en-GB" sz="1000" dirty="0" err="1"/>
            <a:t>glycopyronnium</a:t>
          </a:r>
          <a:r>
            <a:rPr lang="en-GB" sz="1000" dirty="0"/>
            <a:t> bromide.  It is important to remember medications are a balance between managing symptoms, and unwanted side effects.  You should not discontinue medicines because you feel it causes constipation unless agreed by your healthcare professional.     </a:t>
          </a:r>
          <a:endParaRPr lang="en-US" sz="1000" dirty="0"/>
        </a:p>
      </dgm:t>
    </dgm:pt>
    <dgm:pt modelId="{738853A7-8211-4D0A-BECD-F1A388557346}" type="parTrans" cxnId="{E89D92AE-9E30-4BFA-A4C4-A03C754F1677}">
      <dgm:prSet/>
      <dgm:spPr/>
      <dgm:t>
        <a:bodyPr/>
        <a:lstStyle/>
        <a:p>
          <a:endParaRPr lang="en-US"/>
        </a:p>
      </dgm:t>
    </dgm:pt>
    <dgm:pt modelId="{7B42109C-27EA-4502-9F69-1D27C8E3EE02}" type="sibTrans" cxnId="{E89D92AE-9E30-4BFA-A4C4-A03C754F1677}">
      <dgm:prSet/>
      <dgm:spPr/>
      <dgm:t>
        <a:bodyPr/>
        <a:lstStyle/>
        <a:p>
          <a:endParaRPr lang="en-US"/>
        </a:p>
      </dgm:t>
    </dgm:pt>
    <dgm:pt modelId="{FD667ECA-CBE2-4C2F-8A74-F74FAF234412}">
      <dgm:prSet custT="1"/>
      <dgm:spPr/>
      <dgm:t>
        <a:bodyPr/>
        <a:lstStyle/>
        <a:p>
          <a:r>
            <a:rPr lang="en-GB" sz="1200" dirty="0"/>
            <a:t>Reduced mobility: those who are less mobile, or non-mobile are unable to get into the most conducive position to open their bowels.  Movement also supports regular bowel movements.  Muscle weakness means reduced mobility, and gut motility. </a:t>
          </a:r>
          <a:endParaRPr lang="en-US" sz="1200" dirty="0"/>
        </a:p>
      </dgm:t>
    </dgm:pt>
    <dgm:pt modelId="{DBA4D19D-F014-4DDE-82FE-2994869B078E}" type="parTrans" cxnId="{AEB99395-5D72-42B2-B9AC-D1FE69591CB0}">
      <dgm:prSet/>
      <dgm:spPr/>
      <dgm:t>
        <a:bodyPr/>
        <a:lstStyle/>
        <a:p>
          <a:endParaRPr lang="en-US"/>
        </a:p>
      </dgm:t>
    </dgm:pt>
    <dgm:pt modelId="{CE2A43FF-26D6-42B4-ABF2-9A1BF55D2954}" type="sibTrans" cxnId="{AEB99395-5D72-42B2-B9AC-D1FE69591CB0}">
      <dgm:prSet/>
      <dgm:spPr/>
      <dgm:t>
        <a:bodyPr/>
        <a:lstStyle/>
        <a:p>
          <a:endParaRPr lang="en-US"/>
        </a:p>
      </dgm:t>
    </dgm:pt>
    <dgm:pt modelId="{9C070C87-A50C-48F1-83E2-F2769B2CB9DC}">
      <dgm:prSet/>
      <dgm:spPr/>
      <dgm:t>
        <a:bodyPr/>
        <a:lstStyle/>
        <a:p>
          <a:r>
            <a:rPr lang="en-GB"/>
            <a:t>Gut motility: poor motility means the physical act of pushing (peristalsis) a stool out is slow, or difficult, this results in hard, dry stools being in the bowel for longer despite osmotic support.     </a:t>
          </a:r>
          <a:endParaRPr lang="en-US"/>
        </a:p>
      </dgm:t>
    </dgm:pt>
    <dgm:pt modelId="{98A114C6-7E0C-4F02-8693-FE010328F76A}" type="parTrans" cxnId="{54AF7E52-3FF7-4EDE-851C-FF870723D264}">
      <dgm:prSet/>
      <dgm:spPr/>
      <dgm:t>
        <a:bodyPr/>
        <a:lstStyle/>
        <a:p>
          <a:endParaRPr lang="en-US"/>
        </a:p>
      </dgm:t>
    </dgm:pt>
    <dgm:pt modelId="{E3EE5D88-9E5B-45CB-B949-C7D9926A768C}" type="sibTrans" cxnId="{54AF7E52-3FF7-4EDE-851C-FF870723D264}">
      <dgm:prSet/>
      <dgm:spPr/>
      <dgm:t>
        <a:bodyPr/>
        <a:lstStyle/>
        <a:p>
          <a:endParaRPr lang="en-US"/>
        </a:p>
      </dgm:t>
    </dgm:pt>
    <dgm:pt modelId="{5B906FB8-3099-434B-936F-569BA735E90C}">
      <dgm:prSet/>
      <dgm:spPr/>
      <dgm:t>
        <a:bodyPr/>
        <a:lstStyle/>
        <a:p>
          <a:r>
            <a:rPr lang="en-GB" dirty="0"/>
            <a:t>Challenging behaviour, additional learning needs, or sensory seeking.  Non-verbal or limited communication can delay recognition of constipation, and cause impaction.   </a:t>
          </a:r>
          <a:endParaRPr lang="en-US" dirty="0"/>
        </a:p>
      </dgm:t>
    </dgm:pt>
    <dgm:pt modelId="{3521045C-C4B7-4BAE-B033-4847D74C4671}" type="parTrans" cxnId="{A0A6FC59-EB42-4345-BF0A-75878497C5FE}">
      <dgm:prSet/>
      <dgm:spPr/>
      <dgm:t>
        <a:bodyPr/>
        <a:lstStyle/>
        <a:p>
          <a:endParaRPr lang="en-US"/>
        </a:p>
      </dgm:t>
    </dgm:pt>
    <dgm:pt modelId="{A50174FF-A4BA-450E-B834-4CBFF6BE8934}" type="sibTrans" cxnId="{A0A6FC59-EB42-4345-BF0A-75878497C5FE}">
      <dgm:prSet/>
      <dgm:spPr/>
      <dgm:t>
        <a:bodyPr/>
        <a:lstStyle/>
        <a:p>
          <a:endParaRPr lang="en-US"/>
        </a:p>
      </dgm:t>
    </dgm:pt>
    <dgm:pt modelId="{7FE45AC0-4DF8-4898-880F-20472CF1F462}">
      <dgm:prSet/>
      <dgm:spPr/>
      <dgm:t>
        <a:bodyPr/>
        <a:lstStyle/>
        <a:p>
          <a:r>
            <a:rPr lang="en-GB" dirty="0"/>
            <a:t>Negative experience of opening bowels, this is largely linked with toilet training, interoception, additional needs, or just not being ready.  Often children will begin to withhold and avoid toileting.</a:t>
          </a:r>
          <a:endParaRPr lang="en-US" dirty="0"/>
        </a:p>
      </dgm:t>
    </dgm:pt>
    <dgm:pt modelId="{EF1B2ECB-C4AD-43AC-8C70-13EBBD83DCF1}" type="parTrans" cxnId="{4171986F-C6AA-4C40-BCFD-2F9CD230F179}">
      <dgm:prSet/>
      <dgm:spPr/>
      <dgm:t>
        <a:bodyPr/>
        <a:lstStyle/>
        <a:p>
          <a:endParaRPr lang="en-US"/>
        </a:p>
      </dgm:t>
    </dgm:pt>
    <dgm:pt modelId="{D3ED0AD7-52F4-43EC-9752-8961B7DE439A}" type="sibTrans" cxnId="{4171986F-C6AA-4C40-BCFD-2F9CD230F179}">
      <dgm:prSet/>
      <dgm:spPr/>
      <dgm:t>
        <a:bodyPr/>
        <a:lstStyle/>
        <a:p>
          <a:endParaRPr lang="en-US"/>
        </a:p>
      </dgm:t>
    </dgm:pt>
    <dgm:pt modelId="{82A6B957-2D15-4756-BD4D-8F4C719770BC}">
      <dgm:prSet/>
      <dgm:spPr/>
      <dgm:t>
        <a:bodyPr/>
        <a:lstStyle/>
        <a:p>
          <a:r>
            <a:rPr lang="en-GB"/>
            <a:t>Idiopathic: the cause can be unknown, or unclear, or random. </a:t>
          </a:r>
          <a:endParaRPr lang="en-US"/>
        </a:p>
      </dgm:t>
    </dgm:pt>
    <dgm:pt modelId="{968E73B4-2547-4186-8A21-2C06CE1A96E1}" type="parTrans" cxnId="{186827CB-5FC8-4912-A7A5-438BC3CFB5F1}">
      <dgm:prSet/>
      <dgm:spPr/>
      <dgm:t>
        <a:bodyPr/>
        <a:lstStyle/>
        <a:p>
          <a:endParaRPr lang="en-US"/>
        </a:p>
      </dgm:t>
    </dgm:pt>
    <dgm:pt modelId="{7FCB6AE1-A637-4EE1-BD40-9515CBC63C7D}" type="sibTrans" cxnId="{186827CB-5FC8-4912-A7A5-438BC3CFB5F1}">
      <dgm:prSet/>
      <dgm:spPr/>
      <dgm:t>
        <a:bodyPr/>
        <a:lstStyle/>
        <a:p>
          <a:endParaRPr lang="en-US"/>
        </a:p>
      </dgm:t>
    </dgm:pt>
    <dgm:pt modelId="{9C8F4851-2040-45CB-92FA-11DFF6D5DDA5}" type="pres">
      <dgm:prSet presAssocID="{6C1638CD-0838-46B8-9B3C-FDDCD201C098}" presName="diagram" presStyleCnt="0">
        <dgm:presLayoutVars>
          <dgm:dir/>
          <dgm:resizeHandles val="exact"/>
        </dgm:presLayoutVars>
      </dgm:prSet>
      <dgm:spPr/>
    </dgm:pt>
    <dgm:pt modelId="{7AEE31AD-EF3A-4ED2-A4D3-DD21A8581732}" type="pres">
      <dgm:prSet presAssocID="{4603880C-93A5-4294-9FEC-EB10392AA54A}" presName="node" presStyleLbl="node1" presStyleIdx="0" presStyleCnt="9" custScaleY="192476">
        <dgm:presLayoutVars>
          <dgm:bulletEnabled val="1"/>
        </dgm:presLayoutVars>
      </dgm:prSet>
      <dgm:spPr/>
    </dgm:pt>
    <dgm:pt modelId="{7C52AD99-CDB5-4F3B-BC5A-09F141080805}" type="pres">
      <dgm:prSet presAssocID="{91CBFA2A-F3FC-4108-94E8-9FC3B6EAC858}" presName="sibTrans" presStyleCnt="0"/>
      <dgm:spPr/>
    </dgm:pt>
    <dgm:pt modelId="{3057023C-1F73-4155-AEC4-EB33B9E12126}" type="pres">
      <dgm:prSet presAssocID="{A546C032-91F4-4604-AC6D-E966909FAC4B}" presName="node" presStyleLbl="node1" presStyleIdx="1" presStyleCnt="9" custScaleY="188242">
        <dgm:presLayoutVars>
          <dgm:bulletEnabled val="1"/>
        </dgm:presLayoutVars>
      </dgm:prSet>
      <dgm:spPr/>
    </dgm:pt>
    <dgm:pt modelId="{72B7FD1B-F282-437B-9A59-1A6FDD1D9A53}" type="pres">
      <dgm:prSet presAssocID="{30A9F9F3-9EF9-4015-9D93-B8909D7A9F9F}" presName="sibTrans" presStyleCnt="0"/>
      <dgm:spPr/>
    </dgm:pt>
    <dgm:pt modelId="{AAFB26E7-3A2B-4B76-A663-A3AB66E1B790}" type="pres">
      <dgm:prSet presAssocID="{1702E51E-F6BF-49A7-9FC2-578887668370}" presName="node" presStyleLbl="node1" presStyleIdx="2" presStyleCnt="9" custScaleY="188243">
        <dgm:presLayoutVars>
          <dgm:bulletEnabled val="1"/>
        </dgm:presLayoutVars>
      </dgm:prSet>
      <dgm:spPr/>
    </dgm:pt>
    <dgm:pt modelId="{0A103380-C8D0-446D-9D30-01B4AB5541A2}" type="pres">
      <dgm:prSet presAssocID="{27CDD158-3526-4F26-8B59-9B5E950DE708}" presName="sibTrans" presStyleCnt="0"/>
      <dgm:spPr/>
    </dgm:pt>
    <dgm:pt modelId="{9BC9004E-2523-4B99-86B5-964A5D6A03F0}" type="pres">
      <dgm:prSet presAssocID="{E49CD3EB-4672-41CB-BB2F-678477890584}" presName="node" presStyleLbl="node1" presStyleIdx="3" presStyleCnt="9" custScaleY="188243">
        <dgm:presLayoutVars>
          <dgm:bulletEnabled val="1"/>
        </dgm:presLayoutVars>
      </dgm:prSet>
      <dgm:spPr/>
    </dgm:pt>
    <dgm:pt modelId="{2AD1867B-05AE-479C-99F5-65C202AB2006}" type="pres">
      <dgm:prSet presAssocID="{7B42109C-27EA-4502-9F69-1D27C8E3EE02}" presName="sibTrans" presStyleCnt="0"/>
      <dgm:spPr/>
    </dgm:pt>
    <dgm:pt modelId="{9D8D35AC-94A9-4D21-A09D-65F7F5DB28DE}" type="pres">
      <dgm:prSet presAssocID="{FD667ECA-CBE2-4C2F-8A74-F74FAF234412}" presName="node" presStyleLbl="node1" presStyleIdx="4" presStyleCnt="9" custScaleY="185795">
        <dgm:presLayoutVars>
          <dgm:bulletEnabled val="1"/>
        </dgm:presLayoutVars>
      </dgm:prSet>
      <dgm:spPr/>
    </dgm:pt>
    <dgm:pt modelId="{901EB04B-B33B-4E8A-A331-3B5ED57C94EB}" type="pres">
      <dgm:prSet presAssocID="{CE2A43FF-26D6-42B4-ABF2-9A1BF55D2954}" presName="sibTrans" presStyleCnt="0"/>
      <dgm:spPr/>
    </dgm:pt>
    <dgm:pt modelId="{88AAD762-8E8F-4137-BE86-D57514F70F5E}" type="pres">
      <dgm:prSet presAssocID="{9C070C87-A50C-48F1-83E2-F2769B2CB9DC}" presName="node" presStyleLbl="node1" presStyleIdx="5" presStyleCnt="9">
        <dgm:presLayoutVars>
          <dgm:bulletEnabled val="1"/>
        </dgm:presLayoutVars>
      </dgm:prSet>
      <dgm:spPr/>
    </dgm:pt>
    <dgm:pt modelId="{DA13F331-7BCD-4C7F-B31C-B6591FEA8C95}" type="pres">
      <dgm:prSet presAssocID="{E3EE5D88-9E5B-45CB-B949-C7D9926A768C}" presName="sibTrans" presStyleCnt="0"/>
      <dgm:spPr/>
    </dgm:pt>
    <dgm:pt modelId="{6DACF3CF-E493-446C-9735-1E158EE3FCE9}" type="pres">
      <dgm:prSet presAssocID="{5B906FB8-3099-434B-936F-569BA735E90C}" presName="node" presStyleLbl="node1" presStyleIdx="6" presStyleCnt="9">
        <dgm:presLayoutVars>
          <dgm:bulletEnabled val="1"/>
        </dgm:presLayoutVars>
      </dgm:prSet>
      <dgm:spPr/>
    </dgm:pt>
    <dgm:pt modelId="{A4FA53B4-BED2-44D1-984D-78A88D20023D}" type="pres">
      <dgm:prSet presAssocID="{A50174FF-A4BA-450E-B834-4CBFF6BE8934}" presName="sibTrans" presStyleCnt="0"/>
      <dgm:spPr/>
    </dgm:pt>
    <dgm:pt modelId="{4C6BFBCD-9FB5-49A0-8DB0-47C65826F630}" type="pres">
      <dgm:prSet presAssocID="{7FE45AC0-4DF8-4898-880F-20472CF1F462}" presName="node" presStyleLbl="node1" presStyleIdx="7" presStyleCnt="9">
        <dgm:presLayoutVars>
          <dgm:bulletEnabled val="1"/>
        </dgm:presLayoutVars>
      </dgm:prSet>
      <dgm:spPr/>
    </dgm:pt>
    <dgm:pt modelId="{73121909-B2F6-4BB1-B672-DC0FBB7D792E}" type="pres">
      <dgm:prSet presAssocID="{D3ED0AD7-52F4-43EC-9752-8961B7DE439A}" presName="sibTrans" presStyleCnt="0"/>
      <dgm:spPr/>
    </dgm:pt>
    <dgm:pt modelId="{5D488F23-4212-4A80-8419-E37245F37264}" type="pres">
      <dgm:prSet presAssocID="{82A6B957-2D15-4756-BD4D-8F4C719770BC}" presName="node" presStyleLbl="node1" presStyleIdx="8" presStyleCnt="9">
        <dgm:presLayoutVars>
          <dgm:bulletEnabled val="1"/>
        </dgm:presLayoutVars>
      </dgm:prSet>
      <dgm:spPr/>
    </dgm:pt>
  </dgm:ptLst>
  <dgm:cxnLst>
    <dgm:cxn modelId="{83F4160F-9CC2-49B6-A2FA-B7E9EBB9ACE5}" srcId="{6C1638CD-0838-46B8-9B3C-FDDCD201C098}" destId="{4603880C-93A5-4294-9FEC-EB10392AA54A}" srcOrd="0" destOrd="0" parTransId="{CB1A3ECB-0A27-411E-83F1-8493ABF08305}" sibTransId="{91CBFA2A-F3FC-4108-94E8-9FC3B6EAC858}"/>
    <dgm:cxn modelId="{28477215-B2FC-4397-BD57-5D14832235A4}" type="presOf" srcId="{9C070C87-A50C-48F1-83E2-F2769B2CB9DC}" destId="{88AAD762-8E8F-4137-BE86-D57514F70F5E}" srcOrd="0" destOrd="0" presId="urn:microsoft.com/office/officeart/2005/8/layout/default"/>
    <dgm:cxn modelId="{1C2F8B16-F06E-4552-B6E2-BA3E2FAB13FA}" type="presOf" srcId="{6C1638CD-0838-46B8-9B3C-FDDCD201C098}" destId="{9C8F4851-2040-45CB-92FA-11DFF6D5DDA5}" srcOrd="0" destOrd="0" presId="urn:microsoft.com/office/officeart/2005/8/layout/default"/>
    <dgm:cxn modelId="{9BB50B6A-5EE6-47EF-A832-83D2FBFE2FA8}" type="presOf" srcId="{FD667ECA-CBE2-4C2F-8A74-F74FAF234412}" destId="{9D8D35AC-94A9-4D21-A09D-65F7F5DB28DE}" srcOrd="0" destOrd="0" presId="urn:microsoft.com/office/officeart/2005/8/layout/default"/>
    <dgm:cxn modelId="{D0DB346E-843D-4627-8ED8-A95C7EC6B369}" type="presOf" srcId="{5B906FB8-3099-434B-936F-569BA735E90C}" destId="{6DACF3CF-E493-446C-9735-1E158EE3FCE9}" srcOrd="0" destOrd="0" presId="urn:microsoft.com/office/officeart/2005/8/layout/default"/>
    <dgm:cxn modelId="{4171986F-C6AA-4C40-BCFD-2F9CD230F179}" srcId="{6C1638CD-0838-46B8-9B3C-FDDCD201C098}" destId="{7FE45AC0-4DF8-4898-880F-20472CF1F462}" srcOrd="7" destOrd="0" parTransId="{EF1B2ECB-C4AD-43AC-8C70-13EBBD83DCF1}" sibTransId="{D3ED0AD7-52F4-43EC-9752-8961B7DE439A}"/>
    <dgm:cxn modelId="{54AF7E52-3FF7-4EDE-851C-FF870723D264}" srcId="{6C1638CD-0838-46B8-9B3C-FDDCD201C098}" destId="{9C070C87-A50C-48F1-83E2-F2769B2CB9DC}" srcOrd="5" destOrd="0" parTransId="{98A114C6-7E0C-4F02-8693-FE010328F76A}" sibTransId="{E3EE5D88-9E5B-45CB-B949-C7D9926A768C}"/>
    <dgm:cxn modelId="{3AB3A172-C45A-498B-B10E-3446ED0EF84D}" type="presOf" srcId="{A546C032-91F4-4604-AC6D-E966909FAC4B}" destId="{3057023C-1F73-4155-AEC4-EB33B9E12126}" srcOrd="0" destOrd="0" presId="urn:microsoft.com/office/officeart/2005/8/layout/default"/>
    <dgm:cxn modelId="{A0A6FC59-EB42-4345-BF0A-75878497C5FE}" srcId="{6C1638CD-0838-46B8-9B3C-FDDCD201C098}" destId="{5B906FB8-3099-434B-936F-569BA735E90C}" srcOrd="6" destOrd="0" parTransId="{3521045C-C4B7-4BAE-B033-4847D74C4671}" sibTransId="{A50174FF-A4BA-450E-B834-4CBFF6BE8934}"/>
    <dgm:cxn modelId="{94500F93-BB91-48D9-BA6A-AB92D06003A7}" type="presOf" srcId="{1702E51E-F6BF-49A7-9FC2-578887668370}" destId="{AAFB26E7-3A2B-4B76-A663-A3AB66E1B790}" srcOrd="0" destOrd="0" presId="urn:microsoft.com/office/officeart/2005/8/layout/default"/>
    <dgm:cxn modelId="{AEB99395-5D72-42B2-B9AC-D1FE69591CB0}" srcId="{6C1638CD-0838-46B8-9B3C-FDDCD201C098}" destId="{FD667ECA-CBE2-4C2F-8A74-F74FAF234412}" srcOrd="4" destOrd="0" parTransId="{DBA4D19D-F014-4DDE-82FE-2994869B078E}" sibTransId="{CE2A43FF-26D6-42B4-ABF2-9A1BF55D2954}"/>
    <dgm:cxn modelId="{2FAF289B-9576-4B8C-8F0A-268127DCB6DE}" srcId="{6C1638CD-0838-46B8-9B3C-FDDCD201C098}" destId="{A546C032-91F4-4604-AC6D-E966909FAC4B}" srcOrd="1" destOrd="0" parTransId="{A5F69484-36DA-4666-8CE1-0294CE8A777D}" sibTransId="{30A9F9F3-9EF9-4015-9D93-B8909D7A9F9F}"/>
    <dgm:cxn modelId="{E89D92AE-9E30-4BFA-A4C4-A03C754F1677}" srcId="{6C1638CD-0838-46B8-9B3C-FDDCD201C098}" destId="{E49CD3EB-4672-41CB-BB2F-678477890584}" srcOrd="3" destOrd="0" parTransId="{738853A7-8211-4D0A-BECD-F1A388557346}" sibTransId="{7B42109C-27EA-4502-9F69-1D27C8E3EE02}"/>
    <dgm:cxn modelId="{59A397AE-DD6D-496F-A770-6DE712569684}" type="presOf" srcId="{E49CD3EB-4672-41CB-BB2F-678477890584}" destId="{9BC9004E-2523-4B99-86B5-964A5D6A03F0}" srcOrd="0" destOrd="0" presId="urn:microsoft.com/office/officeart/2005/8/layout/default"/>
    <dgm:cxn modelId="{198ED4B3-8EAE-4482-9FA1-A016EDD3B8D7}" srcId="{6C1638CD-0838-46B8-9B3C-FDDCD201C098}" destId="{1702E51E-F6BF-49A7-9FC2-578887668370}" srcOrd="2" destOrd="0" parTransId="{CC4DF817-920E-434E-A97D-DED6C43991B8}" sibTransId="{27CDD158-3526-4F26-8B59-9B5E950DE708}"/>
    <dgm:cxn modelId="{186827CB-5FC8-4912-A7A5-438BC3CFB5F1}" srcId="{6C1638CD-0838-46B8-9B3C-FDDCD201C098}" destId="{82A6B957-2D15-4756-BD4D-8F4C719770BC}" srcOrd="8" destOrd="0" parTransId="{968E73B4-2547-4186-8A21-2C06CE1A96E1}" sibTransId="{7FCB6AE1-A637-4EE1-BD40-9515CBC63C7D}"/>
    <dgm:cxn modelId="{17DB0CEC-FC6A-4E09-BDB0-362B10DF80BE}" type="presOf" srcId="{82A6B957-2D15-4756-BD4D-8F4C719770BC}" destId="{5D488F23-4212-4A80-8419-E37245F37264}" srcOrd="0" destOrd="0" presId="urn:microsoft.com/office/officeart/2005/8/layout/default"/>
    <dgm:cxn modelId="{780852EE-B6E5-438C-9DD1-9A33EE23B1B1}" type="presOf" srcId="{4603880C-93A5-4294-9FEC-EB10392AA54A}" destId="{7AEE31AD-EF3A-4ED2-A4D3-DD21A8581732}" srcOrd="0" destOrd="0" presId="urn:microsoft.com/office/officeart/2005/8/layout/default"/>
    <dgm:cxn modelId="{C01402F4-1161-43D6-8A11-33193578D044}" type="presOf" srcId="{7FE45AC0-4DF8-4898-880F-20472CF1F462}" destId="{4C6BFBCD-9FB5-49A0-8DB0-47C65826F630}" srcOrd="0" destOrd="0" presId="urn:microsoft.com/office/officeart/2005/8/layout/default"/>
    <dgm:cxn modelId="{CD8CC444-D6DD-4A6C-A78E-FF7C322BCAF0}" type="presParOf" srcId="{9C8F4851-2040-45CB-92FA-11DFF6D5DDA5}" destId="{7AEE31AD-EF3A-4ED2-A4D3-DD21A8581732}" srcOrd="0" destOrd="0" presId="urn:microsoft.com/office/officeart/2005/8/layout/default"/>
    <dgm:cxn modelId="{F9EC28E4-FC1D-43A2-B45E-9DB0FE13B7DF}" type="presParOf" srcId="{9C8F4851-2040-45CB-92FA-11DFF6D5DDA5}" destId="{7C52AD99-CDB5-4F3B-BC5A-09F141080805}" srcOrd="1" destOrd="0" presId="urn:microsoft.com/office/officeart/2005/8/layout/default"/>
    <dgm:cxn modelId="{2FF77BE9-00B1-45C4-82E9-5105ECC2D195}" type="presParOf" srcId="{9C8F4851-2040-45CB-92FA-11DFF6D5DDA5}" destId="{3057023C-1F73-4155-AEC4-EB33B9E12126}" srcOrd="2" destOrd="0" presId="urn:microsoft.com/office/officeart/2005/8/layout/default"/>
    <dgm:cxn modelId="{D082A3EE-8B57-4160-A3C3-5B5FC9606E7E}" type="presParOf" srcId="{9C8F4851-2040-45CB-92FA-11DFF6D5DDA5}" destId="{72B7FD1B-F282-437B-9A59-1A6FDD1D9A53}" srcOrd="3" destOrd="0" presId="urn:microsoft.com/office/officeart/2005/8/layout/default"/>
    <dgm:cxn modelId="{CFE265AE-69C4-420F-BE3A-A846DBBE8AA5}" type="presParOf" srcId="{9C8F4851-2040-45CB-92FA-11DFF6D5DDA5}" destId="{AAFB26E7-3A2B-4B76-A663-A3AB66E1B790}" srcOrd="4" destOrd="0" presId="urn:microsoft.com/office/officeart/2005/8/layout/default"/>
    <dgm:cxn modelId="{F5991E45-1128-4FF8-A422-596A78CF2B57}" type="presParOf" srcId="{9C8F4851-2040-45CB-92FA-11DFF6D5DDA5}" destId="{0A103380-C8D0-446D-9D30-01B4AB5541A2}" srcOrd="5" destOrd="0" presId="urn:microsoft.com/office/officeart/2005/8/layout/default"/>
    <dgm:cxn modelId="{45EECA51-3E04-4BD9-BDF4-F468E51B8878}" type="presParOf" srcId="{9C8F4851-2040-45CB-92FA-11DFF6D5DDA5}" destId="{9BC9004E-2523-4B99-86B5-964A5D6A03F0}" srcOrd="6" destOrd="0" presId="urn:microsoft.com/office/officeart/2005/8/layout/default"/>
    <dgm:cxn modelId="{4F926359-E8F4-40A6-85AF-934A710A7333}" type="presParOf" srcId="{9C8F4851-2040-45CB-92FA-11DFF6D5DDA5}" destId="{2AD1867B-05AE-479C-99F5-65C202AB2006}" srcOrd="7" destOrd="0" presId="urn:microsoft.com/office/officeart/2005/8/layout/default"/>
    <dgm:cxn modelId="{66CC7667-71D7-4398-88A1-2186AE65CAC1}" type="presParOf" srcId="{9C8F4851-2040-45CB-92FA-11DFF6D5DDA5}" destId="{9D8D35AC-94A9-4D21-A09D-65F7F5DB28DE}" srcOrd="8" destOrd="0" presId="urn:microsoft.com/office/officeart/2005/8/layout/default"/>
    <dgm:cxn modelId="{B20BC05E-BEDB-4ABE-B650-985F9FC5D73C}" type="presParOf" srcId="{9C8F4851-2040-45CB-92FA-11DFF6D5DDA5}" destId="{901EB04B-B33B-4E8A-A331-3B5ED57C94EB}" srcOrd="9" destOrd="0" presId="urn:microsoft.com/office/officeart/2005/8/layout/default"/>
    <dgm:cxn modelId="{C7B43B0A-353B-40AE-9CBD-2CF4724A3122}" type="presParOf" srcId="{9C8F4851-2040-45CB-92FA-11DFF6D5DDA5}" destId="{88AAD762-8E8F-4137-BE86-D57514F70F5E}" srcOrd="10" destOrd="0" presId="urn:microsoft.com/office/officeart/2005/8/layout/default"/>
    <dgm:cxn modelId="{E5889834-22DB-4F0B-B87C-C3C2EC897485}" type="presParOf" srcId="{9C8F4851-2040-45CB-92FA-11DFF6D5DDA5}" destId="{DA13F331-7BCD-4C7F-B31C-B6591FEA8C95}" srcOrd="11" destOrd="0" presId="urn:microsoft.com/office/officeart/2005/8/layout/default"/>
    <dgm:cxn modelId="{1C13F4A2-FFFA-4C94-A7ED-5AD4BEA2C18E}" type="presParOf" srcId="{9C8F4851-2040-45CB-92FA-11DFF6D5DDA5}" destId="{6DACF3CF-E493-446C-9735-1E158EE3FCE9}" srcOrd="12" destOrd="0" presId="urn:microsoft.com/office/officeart/2005/8/layout/default"/>
    <dgm:cxn modelId="{EA12AEDC-6C63-4FB0-B8A4-FE1A1D2E8DF6}" type="presParOf" srcId="{9C8F4851-2040-45CB-92FA-11DFF6D5DDA5}" destId="{A4FA53B4-BED2-44D1-984D-78A88D20023D}" srcOrd="13" destOrd="0" presId="urn:microsoft.com/office/officeart/2005/8/layout/default"/>
    <dgm:cxn modelId="{1F973A15-7F0C-4CC4-AD5C-96851BB9C827}" type="presParOf" srcId="{9C8F4851-2040-45CB-92FA-11DFF6D5DDA5}" destId="{4C6BFBCD-9FB5-49A0-8DB0-47C65826F630}" srcOrd="14" destOrd="0" presId="urn:microsoft.com/office/officeart/2005/8/layout/default"/>
    <dgm:cxn modelId="{560B7DFE-9CC5-4806-812A-8AC795072741}" type="presParOf" srcId="{9C8F4851-2040-45CB-92FA-11DFF6D5DDA5}" destId="{73121909-B2F6-4BB1-B672-DC0FBB7D792E}" srcOrd="15" destOrd="0" presId="urn:microsoft.com/office/officeart/2005/8/layout/default"/>
    <dgm:cxn modelId="{AABCA0B5-B9D6-45E8-A580-E840F3B7088D}" type="presParOf" srcId="{9C8F4851-2040-45CB-92FA-11DFF6D5DDA5}" destId="{5D488F23-4212-4A80-8419-E37245F37264}"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E3129E-5E68-4151-ABDF-052AA773F57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3DE3B28-DBA9-4A5D-AD5A-32231EA9F8A6}">
      <dgm:prSet/>
      <dgm:spPr/>
      <dgm:t>
        <a:bodyPr/>
        <a:lstStyle/>
        <a:p>
          <a:r>
            <a:rPr lang="en-GB" dirty="0"/>
            <a:t>Specific conditions like GM3 Synthase Deficiency.  In 70% of cases, CYP were found to experience GORD, vomiting, and constipation. This is evidenced in the case study I will share later on. </a:t>
          </a:r>
          <a:endParaRPr lang="en-US" dirty="0"/>
        </a:p>
      </dgm:t>
    </dgm:pt>
    <dgm:pt modelId="{AEDAF16F-7C7F-477D-9186-F0A0D6EBD6D1}" type="parTrans" cxnId="{0A18FE9C-12C9-42DC-AACF-DE0A0E7DAA4C}">
      <dgm:prSet/>
      <dgm:spPr/>
      <dgm:t>
        <a:bodyPr/>
        <a:lstStyle/>
        <a:p>
          <a:endParaRPr lang="en-US"/>
        </a:p>
      </dgm:t>
    </dgm:pt>
    <dgm:pt modelId="{A1859207-4515-459B-BA33-ED594A1F853A}" type="sibTrans" cxnId="{0A18FE9C-12C9-42DC-AACF-DE0A0E7DAA4C}">
      <dgm:prSet/>
      <dgm:spPr/>
      <dgm:t>
        <a:bodyPr/>
        <a:lstStyle/>
        <a:p>
          <a:endParaRPr lang="en-US"/>
        </a:p>
      </dgm:t>
    </dgm:pt>
    <dgm:pt modelId="{F083B6C0-BBEC-4B12-BA93-7D5EFC883C26}">
      <dgm:prSet/>
      <dgm:spPr/>
      <dgm:t>
        <a:bodyPr/>
        <a:lstStyle/>
        <a:p>
          <a:r>
            <a:rPr lang="en-GB" dirty="0"/>
            <a:t>Enteral feeding – This can be both good and challenging for constipation.  The ingredients need to be just right, and this can be hard when using both formula and blended diets.  It can take years to find the right nutrients for your child, and their bowels.  </a:t>
          </a:r>
          <a:endParaRPr lang="en-US" dirty="0"/>
        </a:p>
      </dgm:t>
    </dgm:pt>
    <dgm:pt modelId="{E937394C-D00A-4514-BC5D-E00ECB0FDBEC}" type="parTrans" cxnId="{BC6A11B7-6C9F-4C83-9E72-E5CD622E6345}">
      <dgm:prSet/>
      <dgm:spPr/>
      <dgm:t>
        <a:bodyPr/>
        <a:lstStyle/>
        <a:p>
          <a:endParaRPr lang="en-US"/>
        </a:p>
      </dgm:t>
    </dgm:pt>
    <dgm:pt modelId="{98B359D1-5483-4844-AAF4-F3E25F756227}" type="sibTrans" cxnId="{BC6A11B7-6C9F-4C83-9E72-E5CD622E6345}">
      <dgm:prSet/>
      <dgm:spPr/>
      <dgm:t>
        <a:bodyPr/>
        <a:lstStyle/>
        <a:p>
          <a:endParaRPr lang="en-US"/>
        </a:p>
      </dgm:t>
    </dgm:pt>
    <dgm:pt modelId="{1E2AFE73-7F25-40E7-83D6-9733C9C46567}">
      <dgm:prSet/>
      <dgm:spPr/>
      <dgm:t>
        <a:bodyPr/>
        <a:lstStyle/>
        <a:p>
          <a:r>
            <a:rPr lang="en-GB" dirty="0"/>
            <a:t>Communication – For those with an LD, or who are non-verbal, they may find it difficult to express what they are feeling or avoiding.  This links in with interoception. </a:t>
          </a:r>
          <a:endParaRPr lang="en-US" dirty="0"/>
        </a:p>
      </dgm:t>
    </dgm:pt>
    <dgm:pt modelId="{17F8678D-CF79-47C3-B0B1-EA61B2581930}" type="parTrans" cxnId="{D89AE029-6999-436D-A0FF-8F9726BEBFD1}">
      <dgm:prSet/>
      <dgm:spPr/>
      <dgm:t>
        <a:bodyPr/>
        <a:lstStyle/>
        <a:p>
          <a:endParaRPr lang="en-US"/>
        </a:p>
      </dgm:t>
    </dgm:pt>
    <dgm:pt modelId="{C7DFACC6-E6A7-44C7-9DE2-035FE0192250}" type="sibTrans" cxnId="{D89AE029-6999-436D-A0FF-8F9726BEBFD1}">
      <dgm:prSet/>
      <dgm:spPr/>
      <dgm:t>
        <a:bodyPr/>
        <a:lstStyle/>
        <a:p>
          <a:endParaRPr lang="en-US"/>
        </a:p>
      </dgm:t>
    </dgm:pt>
    <dgm:pt modelId="{58E7E737-B32C-4EF9-9D90-99598BB33553}">
      <dgm:prSet/>
      <dgm:spPr/>
      <dgm:t>
        <a:bodyPr/>
        <a:lstStyle/>
        <a:p>
          <a:r>
            <a:rPr lang="en-GB" dirty="0"/>
            <a:t>Mobility – unable to get into the best position and move around to support motility.   </a:t>
          </a:r>
          <a:endParaRPr lang="en-US" dirty="0"/>
        </a:p>
      </dgm:t>
    </dgm:pt>
    <dgm:pt modelId="{DA06E5D1-4941-43F3-929E-CECF5341F637}" type="parTrans" cxnId="{E4297A30-CEF5-4053-87DC-97D9A4D0E0E7}">
      <dgm:prSet/>
      <dgm:spPr/>
      <dgm:t>
        <a:bodyPr/>
        <a:lstStyle/>
        <a:p>
          <a:endParaRPr lang="en-US"/>
        </a:p>
      </dgm:t>
    </dgm:pt>
    <dgm:pt modelId="{BC878C0C-788A-45A0-8730-DC2019D23148}" type="sibTrans" cxnId="{E4297A30-CEF5-4053-87DC-97D9A4D0E0E7}">
      <dgm:prSet/>
      <dgm:spPr/>
      <dgm:t>
        <a:bodyPr/>
        <a:lstStyle/>
        <a:p>
          <a:endParaRPr lang="en-US"/>
        </a:p>
      </dgm:t>
    </dgm:pt>
    <dgm:pt modelId="{98D5F04C-A671-4158-8AEA-0B5C80AF7124}">
      <dgm:prSet/>
      <dgm:spPr/>
      <dgm:t>
        <a:bodyPr/>
        <a:lstStyle/>
        <a:p>
          <a:r>
            <a:rPr lang="en-GB" dirty="0"/>
            <a:t>Managing expectations – not all CYP open their bowels </a:t>
          </a:r>
          <a:r>
            <a:rPr lang="en-GB" dirty="0" err="1"/>
            <a:t>everyday</a:t>
          </a:r>
          <a:r>
            <a:rPr lang="en-GB" dirty="0"/>
            <a:t>.  This depends on their own norm. </a:t>
          </a:r>
          <a:endParaRPr lang="en-US" dirty="0"/>
        </a:p>
      </dgm:t>
    </dgm:pt>
    <dgm:pt modelId="{9EEA1D84-5B49-4F81-9EA9-14F42780BA74}" type="parTrans" cxnId="{15309384-AEFB-4BC0-AD87-04D9141F83D5}">
      <dgm:prSet/>
      <dgm:spPr/>
      <dgm:t>
        <a:bodyPr/>
        <a:lstStyle/>
        <a:p>
          <a:endParaRPr lang="en-US"/>
        </a:p>
      </dgm:t>
    </dgm:pt>
    <dgm:pt modelId="{A71CAB1A-8DAC-42E3-8787-572953B3FA5B}" type="sibTrans" cxnId="{15309384-AEFB-4BC0-AD87-04D9141F83D5}">
      <dgm:prSet/>
      <dgm:spPr/>
      <dgm:t>
        <a:bodyPr/>
        <a:lstStyle/>
        <a:p>
          <a:endParaRPr lang="en-US"/>
        </a:p>
      </dgm:t>
    </dgm:pt>
    <dgm:pt modelId="{F02C5A54-F479-4685-B60B-4B0F1167DDA4}" type="pres">
      <dgm:prSet presAssocID="{2EE3129E-5E68-4151-ABDF-052AA773F57E}" presName="root" presStyleCnt="0">
        <dgm:presLayoutVars>
          <dgm:dir/>
          <dgm:resizeHandles val="exact"/>
        </dgm:presLayoutVars>
      </dgm:prSet>
      <dgm:spPr/>
    </dgm:pt>
    <dgm:pt modelId="{8E1C3F20-AE7E-46A7-A71D-30F600615007}" type="pres">
      <dgm:prSet presAssocID="{23DE3B28-DBA9-4A5D-AD5A-32231EA9F8A6}" presName="compNode" presStyleCnt="0"/>
      <dgm:spPr/>
    </dgm:pt>
    <dgm:pt modelId="{4DA57245-9962-46D6-BE07-36E616C005E3}" type="pres">
      <dgm:prSet presAssocID="{23DE3B28-DBA9-4A5D-AD5A-32231EA9F8A6}" presName="bgRect" presStyleLbl="bgShp" presStyleIdx="0" presStyleCnt="5"/>
      <dgm:spPr/>
    </dgm:pt>
    <dgm:pt modelId="{92E7AE2F-D8D8-4F5A-8C78-2A6C55ED79A0}" type="pres">
      <dgm:prSet presAssocID="{23DE3B28-DBA9-4A5D-AD5A-32231EA9F8A6}"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Kidney"/>
        </a:ext>
      </dgm:extLst>
    </dgm:pt>
    <dgm:pt modelId="{B860F2B2-98E6-46E1-93AC-73E216995D97}" type="pres">
      <dgm:prSet presAssocID="{23DE3B28-DBA9-4A5D-AD5A-32231EA9F8A6}" presName="spaceRect" presStyleCnt="0"/>
      <dgm:spPr/>
    </dgm:pt>
    <dgm:pt modelId="{8D824EE6-148C-4138-9ECE-C5F927438727}" type="pres">
      <dgm:prSet presAssocID="{23DE3B28-DBA9-4A5D-AD5A-32231EA9F8A6}" presName="parTx" presStyleLbl="revTx" presStyleIdx="0" presStyleCnt="5">
        <dgm:presLayoutVars>
          <dgm:chMax val="0"/>
          <dgm:chPref val="0"/>
        </dgm:presLayoutVars>
      </dgm:prSet>
      <dgm:spPr/>
    </dgm:pt>
    <dgm:pt modelId="{0C0FD30C-149E-42BA-AB7F-9DE882F09AF9}" type="pres">
      <dgm:prSet presAssocID="{A1859207-4515-459B-BA33-ED594A1F853A}" presName="sibTrans" presStyleCnt="0"/>
      <dgm:spPr/>
    </dgm:pt>
    <dgm:pt modelId="{68FB43C7-CF05-4466-8564-F4736EB6822F}" type="pres">
      <dgm:prSet presAssocID="{F083B6C0-BBEC-4B12-BA93-7D5EFC883C26}" presName="compNode" presStyleCnt="0"/>
      <dgm:spPr/>
    </dgm:pt>
    <dgm:pt modelId="{A510B4DB-54BD-4A90-89EC-D4C0DF8EC7E4}" type="pres">
      <dgm:prSet presAssocID="{F083B6C0-BBEC-4B12-BA93-7D5EFC883C26}" presName="bgRect" presStyleLbl="bgShp" presStyleIdx="1" presStyleCnt="5"/>
      <dgm:spPr/>
    </dgm:pt>
    <dgm:pt modelId="{DE9D3B75-651C-4B25-8ABE-D347904FDE8C}" type="pres">
      <dgm:prSet presAssocID="{F083B6C0-BBEC-4B12-BA93-7D5EFC883C26}"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ye dropper"/>
        </a:ext>
      </dgm:extLst>
    </dgm:pt>
    <dgm:pt modelId="{EEF7B577-D2AC-43DB-966D-5BF4E8C2F3E1}" type="pres">
      <dgm:prSet presAssocID="{F083B6C0-BBEC-4B12-BA93-7D5EFC883C26}" presName="spaceRect" presStyleCnt="0"/>
      <dgm:spPr/>
    </dgm:pt>
    <dgm:pt modelId="{DEFE57F3-CF1C-43F5-B4F5-4D5299EB8028}" type="pres">
      <dgm:prSet presAssocID="{F083B6C0-BBEC-4B12-BA93-7D5EFC883C26}" presName="parTx" presStyleLbl="revTx" presStyleIdx="1" presStyleCnt="5">
        <dgm:presLayoutVars>
          <dgm:chMax val="0"/>
          <dgm:chPref val="0"/>
        </dgm:presLayoutVars>
      </dgm:prSet>
      <dgm:spPr/>
    </dgm:pt>
    <dgm:pt modelId="{63CB47C0-85EB-40B5-B7FE-D843048322C8}" type="pres">
      <dgm:prSet presAssocID="{98B359D1-5483-4844-AAF4-F3E25F756227}" presName="sibTrans" presStyleCnt="0"/>
      <dgm:spPr/>
    </dgm:pt>
    <dgm:pt modelId="{377B0693-9135-4B6B-A6AF-471D39BBDA85}" type="pres">
      <dgm:prSet presAssocID="{1E2AFE73-7F25-40E7-83D6-9733C9C46567}" presName="compNode" presStyleCnt="0"/>
      <dgm:spPr/>
    </dgm:pt>
    <dgm:pt modelId="{70072C3C-A071-44F1-818F-B706BF2C9B12}" type="pres">
      <dgm:prSet presAssocID="{1E2AFE73-7F25-40E7-83D6-9733C9C46567}" presName="bgRect" presStyleLbl="bgShp" presStyleIdx="2" presStyleCnt="5"/>
      <dgm:spPr/>
    </dgm:pt>
    <dgm:pt modelId="{7628B6A6-0086-4845-8CD6-099B90B7FED2}" type="pres">
      <dgm:prSet presAssocID="{1E2AFE73-7F25-40E7-83D6-9733C9C46567}"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edicine"/>
        </a:ext>
      </dgm:extLst>
    </dgm:pt>
    <dgm:pt modelId="{0AEECA1A-75D4-4179-B687-57F50802BF97}" type="pres">
      <dgm:prSet presAssocID="{1E2AFE73-7F25-40E7-83D6-9733C9C46567}" presName="spaceRect" presStyleCnt="0"/>
      <dgm:spPr/>
    </dgm:pt>
    <dgm:pt modelId="{AF28E19D-1590-4185-A230-E0CA288F7051}" type="pres">
      <dgm:prSet presAssocID="{1E2AFE73-7F25-40E7-83D6-9733C9C46567}" presName="parTx" presStyleLbl="revTx" presStyleIdx="2" presStyleCnt="5">
        <dgm:presLayoutVars>
          <dgm:chMax val="0"/>
          <dgm:chPref val="0"/>
        </dgm:presLayoutVars>
      </dgm:prSet>
      <dgm:spPr/>
    </dgm:pt>
    <dgm:pt modelId="{395AF251-C6EE-476A-B448-A03FDA593B03}" type="pres">
      <dgm:prSet presAssocID="{C7DFACC6-E6A7-44C7-9DE2-035FE0192250}" presName="sibTrans" presStyleCnt="0"/>
      <dgm:spPr/>
    </dgm:pt>
    <dgm:pt modelId="{E7279167-CB28-4A14-A510-38C013F992AA}" type="pres">
      <dgm:prSet presAssocID="{58E7E737-B32C-4EF9-9D90-99598BB33553}" presName="compNode" presStyleCnt="0"/>
      <dgm:spPr/>
    </dgm:pt>
    <dgm:pt modelId="{9E72D59E-DAC4-43E2-B1E2-11AF7128C54A}" type="pres">
      <dgm:prSet presAssocID="{58E7E737-B32C-4EF9-9D90-99598BB33553}" presName="bgRect" presStyleLbl="bgShp" presStyleIdx="3" presStyleCnt="5"/>
      <dgm:spPr/>
    </dgm:pt>
    <dgm:pt modelId="{2210A726-6F3E-45AC-8282-877AF2F5D2CD}" type="pres">
      <dgm:prSet presAssocID="{58E7E737-B32C-4EF9-9D90-99598BB33553}"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s"/>
        </a:ext>
      </dgm:extLst>
    </dgm:pt>
    <dgm:pt modelId="{96419473-35D7-4216-BB5B-4EDC21B064AB}" type="pres">
      <dgm:prSet presAssocID="{58E7E737-B32C-4EF9-9D90-99598BB33553}" presName="spaceRect" presStyleCnt="0"/>
      <dgm:spPr/>
    </dgm:pt>
    <dgm:pt modelId="{3C0A340F-84F4-42DE-BE10-FE0E7B050C7F}" type="pres">
      <dgm:prSet presAssocID="{58E7E737-B32C-4EF9-9D90-99598BB33553}" presName="parTx" presStyleLbl="revTx" presStyleIdx="3" presStyleCnt="5">
        <dgm:presLayoutVars>
          <dgm:chMax val="0"/>
          <dgm:chPref val="0"/>
        </dgm:presLayoutVars>
      </dgm:prSet>
      <dgm:spPr/>
    </dgm:pt>
    <dgm:pt modelId="{BA4E39D6-E615-41E8-9615-F8CCA578AEC3}" type="pres">
      <dgm:prSet presAssocID="{BC878C0C-788A-45A0-8730-DC2019D23148}" presName="sibTrans" presStyleCnt="0"/>
      <dgm:spPr/>
    </dgm:pt>
    <dgm:pt modelId="{33C35AE8-BB16-4E97-9530-23189E8657BD}" type="pres">
      <dgm:prSet presAssocID="{98D5F04C-A671-4158-8AEA-0B5C80AF7124}" presName="compNode" presStyleCnt="0"/>
      <dgm:spPr/>
    </dgm:pt>
    <dgm:pt modelId="{04969A81-11E8-47DF-B486-35AA3CA8DEEC}" type="pres">
      <dgm:prSet presAssocID="{98D5F04C-A671-4158-8AEA-0B5C80AF7124}" presName="bgRect" presStyleLbl="bgShp" presStyleIdx="4" presStyleCnt="5"/>
      <dgm:spPr/>
    </dgm:pt>
    <dgm:pt modelId="{45C47532-D573-4DED-B1E3-746DB49067BB}" type="pres">
      <dgm:prSet presAssocID="{98D5F04C-A671-4158-8AEA-0B5C80AF7124}"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Needle"/>
        </a:ext>
      </dgm:extLst>
    </dgm:pt>
    <dgm:pt modelId="{979685A3-D6FC-43C2-840E-01E567166BB3}" type="pres">
      <dgm:prSet presAssocID="{98D5F04C-A671-4158-8AEA-0B5C80AF7124}" presName="spaceRect" presStyleCnt="0"/>
      <dgm:spPr/>
    </dgm:pt>
    <dgm:pt modelId="{D823A046-33D2-4F7F-B474-9B5856A2AB43}" type="pres">
      <dgm:prSet presAssocID="{98D5F04C-A671-4158-8AEA-0B5C80AF7124}" presName="parTx" presStyleLbl="revTx" presStyleIdx="4" presStyleCnt="5">
        <dgm:presLayoutVars>
          <dgm:chMax val="0"/>
          <dgm:chPref val="0"/>
        </dgm:presLayoutVars>
      </dgm:prSet>
      <dgm:spPr/>
    </dgm:pt>
  </dgm:ptLst>
  <dgm:cxnLst>
    <dgm:cxn modelId="{E198BD1B-B76D-4A95-9506-F7C612D34E2C}" type="presOf" srcId="{1E2AFE73-7F25-40E7-83D6-9733C9C46567}" destId="{AF28E19D-1590-4185-A230-E0CA288F7051}" srcOrd="0" destOrd="0" presId="urn:microsoft.com/office/officeart/2018/2/layout/IconVerticalSolidList"/>
    <dgm:cxn modelId="{D89AE029-6999-436D-A0FF-8F9726BEBFD1}" srcId="{2EE3129E-5E68-4151-ABDF-052AA773F57E}" destId="{1E2AFE73-7F25-40E7-83D6-9733C9C46567}" srcOrd="2" destOrd="0" parTransId="{17F8678D-CF79-47C3-B0B1-EA61B2581930}" sibTransId="{C7DFACC6-E6A7-44C7-9DE2-035FE0192250}"/>
    <dgm:cxn modelId="{E4297A30-CEF5-4053-87DC-97D9A4D0E0E7}" srcId="{2EE3129E-5E68-4151-ABDF-052AA773F57E}" destId="{58E7E737-B32C-4EF9-9D90-99598BB33553}" srcOrd="3" destOrd="0" parTransId="{DA06E5D1-4941-43F3-929E-CECF5341F637}" sibTransId="{BC878C0C-788A-45A0-8730-DC2019D23148}"/>
    <dgm:cxn modelId="{5179F45C-81B2-4A06-B6DD-7A395A9B4592}" type="presOf" srcId="{98D5F04C-A671-4158-8AEA-0B5C80AF7124}" destId="{D823A046-33D2-4F7F-B474-9B5856A2AB43}" srcOrd="0" destOrd="0" presId="urn:microsoft.com/office/officeart/2018/2/layout/IconVerticalSolidList"/>
    <dgm:cxn modelId="{5079BA50-4E37-489F-A49A-FAF1783A01F5}" type="presOf" srcId="{58E7E737-B32C-4EF9-9D90-99598BB33553}" destId="{3C0A340F-84F4-42DE-BE10-FE0E7B050C7F}" srcOrd="0" destOrd="0" presId="urn:microsoft.com/office/officeart/2018/2/layout/IconVerticalSolidList"/>
    <dgm:cxn modelId="{D5F08472-A5BD-49A8-A520-DCFB816B2656}" type="presOf" srcId="{23DE3B28-DBA9-4A5D-AD5A-32231EA9F8A6}" destId="{8D824EE6-148C-4138-9ECE-C5F927438727}" srcOrd="0" destOrd="0" presId="urn:microsoft.com/office/officeart/2018/2/layout/IconVerticalSolidList"/>
    <dgm:cxn modelId="{15309384-AEFB-4BC0-AD87-04D9141F83D5}" srcId="{2EE3129E-5E68-4151-ABDF-052AA773F57E}" destId="{98D5F04C-A671-4158-8AEA-0B5C80AF7124}" srcOrd="4" destOrd="0" parTransId="{9EEA1D84-5B49-4F81-9EA9-14F42780BA74}" sibTransId="{A71CAB1A-8DAC-42E3-8787-572953B3FA5B}"/>
    <dgm:cxn modelId="{0A18FE9C-12C9-42DC-AACF-DE0A0E7DAA4C}" srcId="{2EE3129E-5E68-4151-ABDF-052AA773F57E}" destId="{23DE3B28-DBA9-4A5D-AD5A-32231EA9F8A6}" srcOrd="0" destOrd="0" parTransId="{AEDAF16F-7C7F-477D-9186-F0A0D6EBD6D1}" sibTransId="{A1859207-4515-459B-BA33-ED594A1F853A}"/>
    <dgm:cxn modelId="{BEB84EB1-E366-4CCC-BD7F-E566BDDF452D}" type="presOf" srcId="{F083B6C0-BBEC-4B12-BA93-7D5EFC883C26}" destId="{DEFE57F3-CF1C-43F5-B4F5-4D5299EB8028}" srcOrd="0" destOrd="0" presId="urn:microsoft.com/office/officeart/2018/2/layout/IconVerticalSolidList"/>
    <dgm:cxn modelId="{BC6A11B7-6C9F-4C83-9E72-E5CD622E6345}" srcId="{2EE3129E-5E68-4151-ABDF-052AA773F57E}" destId="{F083B6C0-BBEC-4B12-BA93-7D5EFC883C26}" srcOrd="1" destOrd="0" parTransId="{E937394C-D00A-4514-BC5D-E00ECB0FDBEC}" sibTransId="{98B359D1-5483-4844-AAF4-F3E25F756227}"/>
    <dgm:cxn modelId="{1F0A11E1-E8F2-4685-A3CE-40CD6BC6A97C}" type="presOf" srcId="{2EE3129E-5E68-4151-ABDF-052AA773F57E}" destId="{F02C5A54-F479-4685-B60B-4B0F1167DDA4}" srcOrd="0" destOrd="0" presId="urn:microsoft.com/office/officeart/2018/2/layout/IconVerticalSolidList"/>
    <dgm:cxn modelId="{6F544C00-684B-4503-B981-2B7A33678914}" type="presParOf" srcId="{F02C5A54-F479-4685-B60B-4B0F1167DDA4}" destId="{8E1C3F20-AE7E-46A7-A71D-30F600615007}" srcOrd="0" destOrd="0" presId="urn:microsoft.com/office/officeart/2018/2/layout/IconVerticalSolidList"/>
    <dgm:cxn modelId="{FED9D3C7-51C4-4229-9004-018CC7E1EDCA}" type="presParOf" srcId="{8E1C3F20-AE7E-46A7-A71D-30F600615007}" destId="{4DA57245-9962-46D6-BE07-36E616C005E3}" srcOrd="0" destOrd="0" presId="urn:microsoft.com/office/officeart/2018/2/layout/IconVerticalSolidList"/>
    <dgm:cxn modelId="{CDFDE6E3-52CA-4ED1-AD5B-8043654EA1DA}" type="presParOf" srcId="{8E1C3F20-AE7E-46A7-A71D-30F600615007}" destId="{92E7AE2F-D8D8-4F5A-8C78-2A6C55ED79A0}" srcOrd="1" destOrd="0" presId="urn:microsoft.com/office/officeart/2018/2/layout/IconVerticalSolidList"/>
    <dgm:cxn modelId="{0E090A79-2436-48F0-8147-638410FC9C8A}" type="presParOf" srcId="{8E1C3F20-AE7E-46A7-A71D-30F600615007}" destId="{B860F2B2-98E6-46E1-93AC-73E216995D97}" srcOrd="2" destOrd="0" presId="urn:microsoft.com/office/officeart/2018/2/layout/IconVerticalSolidList"/>
    <dgm:cxn modelId="{876FEC81-0E24-4210-9EAC-98C09D926BEE}" type="presParOf" srcId="{8E1C3F20-AE7E-46A7-A71D-30F600615007}" destId="{8D824EE6-148C-4138-9ECE-C5F927438727}" srcOrd="3" destOrd="0" presId="urn:microsoft.com/office/officeart/2018/2/layout/IconVerticalSolidList"/>
    <dgm:cxn modelId="{49BCEA91-47B2-4434-988D-9000ED2499BF}" type="presParOf" srcId="{F02C5A54-F479-4685-B60B-4B0F1167DDA4}" destId="{0C0FD30C-149E-42BA-AB7F-9DE882F09AF9}" srcOrd="1" destOrd="0" presId="urn:microsoft.com/office/officeart/2018/2/layout/IconVerticalSolidList"/>
    <dgm:cxn modelId="{3C6086EF-A6A2-4A85-BA17-C67B87F2F570}" type="presParOf" srcId="{F02C5A54-F479-4685-B60B-4B0F1167DDA4}" destId="{68FB43C7-CF05-4466-8564-F4736EB6822F}" srcOrd="2" destOrd="0" presId="urn:microsoft.com/office/officeart/2018/2/layout/IconVerticalSolidList"/>
    <dgm:cxn modelId="{442AA14E-155B-4005-9EE9-73E1EEE156F5}" type="presParOf" srcId="{68FB43C7-CF05-4466-8564-F4736EB6822F}" destId="{A510B4DB-54BD-4A90-89EC-D4C0DF8EC7E4}" srcOrd="0" destOrd="0" presId="urn:microsoft.com/office/officeart/2018/2/layout/IconVerticalSolidList"/>
    <dgm:cxn modelId="{D40DE4D0-A771-4AAD-9324-E111E25D68AD}" type="presParOf" srcId="{68FB43C7-CF05-4466-8564-F4736EB6822F}" destId="{DE9D3B75-651C-4B25-8ABE-D347904FDE8C}" srcOrd="1" destOrd="0" presId="urn:microsoft.com/office/officeart/2018/2/layout/IconVerticalSolidList"/>
    <dgm:cxn modelId="{D6D7C235-F7D4-45F7-8A11-D471B21BDF46}" type="presParOf" srcId="{68FB43C7-CF05-4466-8564-F4736EB6822F}" destId="{EEF7B577-D2AC-43DB-966D-5BF4E8C2F3E1}" srcOrd="2" destOrd="0" presId="urn:microsoft.com/office/officeart/2018/2/layout/IconVerticalSolidList"/>
    <dgm:cxn modelId="{D0161005-4AC4-49CC-BC5C-5AD2E9794E0E}" type="presParOf" srcId="{68FB43C7-CF05-4466-8564-F4736EB6822F}" destId="{DEFE57F3-CF1C-43F5-B4F5-4D5299EB8028}" srcOrd="3" destOrd="0" presId="urn:microsoft.com/office/officeart/2018/2/layout/IconVerticalSolidList"/>
    <dgm:cxn modelId="{56BFE489-2A75-4583-A583-00C2BE7AB6DD}" type="presParOf" srcId="{F02C5A54-F479-4685-B60B-4B0F1167DDA4}" destId="{63CB47C0-85EB-40B5-B7FE-D843048322C8}" srcOrd="3" destOrd="0" presId="urn:microsoft.com/office/officeart/2018/2/layout/IconVerticalSolidList"/>
    <dgm:cxn modelId="{50CB283B-22CD-4089-BA98-00E2DF198F46}" type="presParOf" srcId="{F02C5A54-F479-4685-B60B-4B0F1167DDA4}" destId="{377B0693-9135-4B6B-A6AF-471D39BBDA85}" srcOrd="4" destOrd="0" presId="urn:microsoft.com/office/officeart/2018/2/layout/IconVerticalSolidList"/>
    <dgm:cxn modelId="{8FA39540-1DA2-42E9-8BF3-D009ACAA194E}" type="presParOf" srcId="{377B0693-9135-4B6B-A6AF-471D39BBDA85}" destId="{70072C3C-A071-44F1-818F-B706BF2C9B12}" srcOrd="0" destOrd="0" presId="urn:microsoft.com/office/officeart/2018/2/layout/IconVerticalSolidList"/>
    <dgm:cxn modelId="{D6157794-7FC6-4923-B7A5-1C6EC2CF6E59}" type="presParOf" srcId="{377B0693-9135-4B6B-A6AF-471D39BBDA85}" destId="{7628B6A6-0086-4845-8CD6-099B90B7FED2}" srcOrd="1" destOrd="0" presId="urn:microsoft.com/office/officeart/2018/2/layout/IconVerticalSolidList"/>
    <dgm:cxn modelId="{D1F4E513-2D2C-4F57-9427-2F9F28C86E67}" type="presParOf" srcId="{377B0693-9135-4B6B-A6AF-471D39BBDA85}" destId="{0AEECA1A-75D4-4179-B687-57F50802BF97}" srcOrd="2" destOrd="0" presId="urn:microsoft.com/office/officeart/2018/2/layout/IconVerticalSolidList"/>
    <dgm:cxn modelId="{BB06FD99-A580-4DB0-9581-18282DB0C5AA}" type="presParOf" srcId="{377B0693-9135-4B6B-A6AF-471D39BBDA85}" destId="{AF28E19D-1590-4185-A230-E0CA288F7051}" srcOrd="3" destOrd="0" presId="urn:microsoft.com/office/officeart/2018/2/layout/IconVerticalSolidList"/>
    <dgm:cxn modelId="{D1076D65-8E34-4A3B-8C25-914524E8BBC5}" type="presParOf" srcId="{F02C5A54-F479-4685-B60B-4B0F1167DDA4}" destId="{395AF251-C6EE-476A-B448-A03FDA593B03}" srcOrd="5" destOrd="0" presId="urn:microsoft.com/office/officeart/2018/2/layout/IconVerticalSolidList"/>
    <dgm:cxn modelId="{E12924AB-773D-455A-B84D-4C5113953A6D}" type="presParOf" srcId="{F02C5A54-F479-4685-B60B-4B0F1167DDA4}" destId="{E7279167-CB28-4A14-A510-38C013F992AA}" srcOrd="6" destOrd="0" presId="urn:microsoft.com/office/officeart/2018/2/layout/IconVerticalSolidList"/>
    <dgm:cxn modelId="{3FE15AFB-AEC8-42C6-B0BB-BCBAB146D330}" type="presParOf" srcId="{E7279167-CB28-4A14-A510-38C013F992AA}" destId="{9E72D59E-DAC4-43E2-B1E2-11AF7128C54A}" srcOrd="0" destOrd="0" presId="urn:microsoft.com/office/officeart/2018/2/layout/IconVerticalSolidList"/>
    <dgm:cxn modelId="{133D20C3-2445-4B0B-93A2-DBB1B418A076}" type="presParOf" srcId="{E7279167-CB28-4A14-A510-38C013F992AA}" destId="{2210A726-6F3E-45AC-8282-877AF2F5D2CD}" srcOrd="1" destOrd="0" presId="urn:microsoft.com/office/officeart/2018/2/layout/IconVerticalSolidList"/>
    <dgm:cxn modelId="{46D561FC-7E00-4866-9805-9495E7EE78F6}" type="presParOf" srcId="{E7279167-CB28-4A14-A510-38C013F992AA}" destId="{96419473-35D7-4216-BB5B-4EDC21B064AB}" srcOrd="2" destOrd="0" presId="urn:microsoft.com/office/officeart/2018/2/layout/IconVerticalSolidList"/>
    <dgm:cxn modelId="{DA336019-1735-41FD-A0FB-ABFBE4229024}" type="presParOf" srcId="{E7279167-CB28-4A14-A510-38C013F992AA}" destId="{3C0A340F-84F4-42DE-BE10-FE0E7B050C7F}" srcOrd="3" destOrd="0" presId="urn:microsoft.com/office/officeart/2018/2/layout/IconVerticalSolidList"/>
    <dgm:cxn modelId="{5BF370B2-92B2-4A8D-B4EA-03D5E56524B1}" type="presParOf" srcId="{F02C5A54-F479-4685-B60B-4B0F1167DDA4}" destId="{BA4E39D6-E615-41E8-9615-F8CCA578AEC3}" srcOrd="7" destOrd="0" presId="urn:microsoft.com/office/officeart/2018/2/layout/IconVerticalSolidList"/>
    <dgm:cxn modelId="{60A52F00-D7B4-4CB3-B30A-86669B148C82}" type="presParOf" srcId="{F02C5A54-F479-4685-B60B-4B0F1167DDA4}" destId="{33C35AE8-BB16-4E97-9530-23189E8657BD}" srcOrd="8" destOrd="0" presId="urn:microsoft.com/office/officeart/2018/2/layout/IconVerticalSolidList"/>
    <dgm:cxn modelId="{823DBDAC-C70F-43DD-835A-2046A2EEC569}" type="presParOf" srcId="{33C35AE8-BB16-4E97-9530-23189E8657BD}" destId="{04969A81-11E8-47DF-B486-35AA3CA8DEEC}" srcOrd="0" destOrd="0" presId="urn:microsoft.com/office/officeart/2018/2/layout/IconVerticalSolidList"/>
    <dgm:cxn modelId="{D14A81E5-8902-41D4-9624-3088CF5E19E6}" type="presParOf" srcId="{33C35AE8-BB16-4E97-9530-23189E8657BD}" destId="{45C47532-D573-4DED-B1E3-746DB49067BB}" srcOrd="1" destOrd="0" presId="urn:microsoft.com/office/officeart/2018/2/layout/IconVerticalSolidList"/>
    <dgm:cxn modelId="{C03CE684-F812-41BC-9681-6CFD23213CC2}" type="presParOf" srcId="{33C35AE8-BB16-4E97-9530-23189E8657BD}" destId="{979685A3-D6FC-43C2-840E-01E567166BB3}" srcOrd="2" destOrd="0" presId="urn:microsoft.com/office/officeart/2018/2/layout/IconVerticalSolidList"/>
    <dgm:cxn modelId="{43833C51-76C0-465E-9519-F4234FCB1481}" type="presParOf" srcId="{33C35AE8-BB16-4E97-9530-23189E8657BD}" destId="{D823A046-33D2-4F7F-B474-9B5856A2AB4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1083FE-B01E-4761-983D-A09208C0FA9B}"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920BDC60-0F8F-4EBE-8850-939E50C3C51A}">
      <dgm:prSet/>
      <dgm:spPr/>
      <dgm:t>
        <a:bodyPr/>
        <a:lstStyle/>
        <a:p>
          <a:r>
            <a:rPr lang="en-GB"/>
            <a:t>Lifestyle changes – diet, fluid intake, movement, massage, natural remedies.</a:t>
          </a:r>
          <a:endParaRPr lang="en-US"/>
        </a:p>
      </dgm:t>
    </dgm:pt>
    <dgm:pt modelId="{C4744CFB-C3B6-44AA-A099-CC57327E80C3}" type="parTrans" cxnId="{80CB7297-6FC2-4E78-BDC4-E43611CCE964}">
      <dgm:prSet/>
      <dgm:spPr/>
      <dgm:t>
        <a:bodyPr/>
        <a:lstStyle/>
        <a:p>
          <a:endParaRPr lang="en-US"/>
        </a:p>
      </dgm:t>
    </dgm:pt>
    <dgm:pt modelId="{64176F5C-821E-40F7-AE55-00CB26E9883C}" type="sibTrans" cxnId="{80CB7297-6FC2-4E78-BDC4-E43611CCE964}">
      <dgm:prSet/>
      <dgm:spPr/>
      <dgm:t>
        <a:bodyPr/>
        <a:lstStyle/>
        <a:p>
          <a:endParaRPr lang="en-US"/>
        </a:p>
      </dgm:t>
    </dgm:pt>
    <dgm:pt modelId="{4CDD4C23-2E52-42A6-A02E-2B4D60398C64}">
      <dgm:prSet/>
      <dgm:spPr/>
      <dgm:t>
        <a:bodyPr/>
        <a:lstStyle/>
        <a:p>
          <a:r>
            <a:rPr lang="en-GB"/>
            <a:t>Medicines management, and optimisation. </a:t>
          </a:r>
          <a:endParaRPr lang="en-US"/>
        </a:p>
      </dgm:t>
    </dgm:pt>
    <dgm:pt modelId="{CD4A6661-DF86-4428-BEC0-ED416B5C50D5}" type="parTrans" cxnId="{87C1D422-6BEB-4094-BC69-E39E82100C08}">
      <dgm:prSet/>
      <dgm:spPr/>
      <dgm:t>
        <a:bodyPr/>
        <a:lstStyle/>
        <a:p>
          <a:endParaRPr lang="en-US"/>
        </a:p>
      </dgm:t>
    </dgm:pt>
    <dgm:pt modelId="{2103A66C-0C70-4D09-92A5-B7716A18FBC7}" type="sibTrans" cxnId="{87C1D422-6BEB-4094-BC69-E39E82100C08}">
      <dgm:prSet/>
      <dgm:spPr/>
      <dgm:t>
        <a:bodyPr/>
        <a:lstStyle/>
        <a:p>
          <a:endParaRPr lang="en-US"/>
        </a:p>
      </dgm:t>
    </dgm:pt>
    <dgm:pt modelId="{56C91CC1-4DA8-4D13-A58A-D4DD306D4BC8}">
      <dgm:prSet/>
      <dgm:spPr/>
      <dgm:t>
        <a:bodyPr/>
        <a:lstStyle/>
        <a:p>
          <a:r>
            <a:rPr lang="en-GB"/>
            <a:t>Bowel washouts. </a:t>
          </a:r>
          <a:endParaRPr lang="en-US"/>
        </a:p>
      </dgm:t>
    </dgm:pt>
    <dgm:pt modelId="{BE0AE7A4-4E9E-4E6D-B9CE-125855918596}" type="parTrans" cxnId="{9A9C8751-7841-406C-AD49-C7D23A00E968}">
      <dgm:prSet/>
      <dgm:spPr/>
      <dgm:t>
        <a:bodyPr/>
        <a:lstStyle/>
        <a:p>
          <a:endParaRPr lang="en-US"/>
        </a:p>
      </dgm:t>
    </dgm:pt>
    <dgm:pt modelId="{7B52E384-572F-4E2F-A9BF-E0F855C2CCB9}" type="sibTrans" cxnId="{9A9C8751-7841-406C-AD49-C7D23A00E968}">
      <dgm:prSet/>
      <dgm:spPr/>
      <dgm:t>
        <a:bodyPr/>
        <a:lstStyle/>
        <a:p>
          <a:endParaRPr lang="en-US"/>
        </a:p>
      </dgm:t>
    </dgm:pt>
    <dgm:pt modelId="{713C0679-54B9-479C-A679-0BD8F251833D}">
      <dgm:prSet/>
      <dgm:spPr/>
      <dgm:t>
        <a:bodyPr/>
        <a:lstStyle/>
        <a:p>
          <a:r>
            <a:rPr lang="en-GB"/>
            <a:t>Feeding method changes. </a:t>
          </a:r>
          <a:endParaRPr lang="en-US"/>
        </a:p>
      </dgm:t>
    </dgm:pt>
    <dgm:pt modelId="{C5DF53B2-CFC4-4079-80A7-AEC26C84AE1A}" type="parTrans" cxnId="{23B34A55-3D7C-41A8-ADE7-472EE82784F1}">
      <dgm:prSet/>
      <dgm:spPr/>
      <dgm:t>
        <a:bodyPr/>
        <a:lstStyle/>
        <a:p>
          <a:endParaRPr lang="en-US"/>
        </a:p>
      </dgm:t>
    </dgm:pt>
    <dgm:pt modelId="{043B4903-9D87-4DF9-934F-B6A872F91EFB}" type="sibTrans" cxnId="{23B34A55-3D7C-41A8-ADE7-472EE82784F1}">
      <dgm:prSet/>
      <dgm:spPr/>
      <dgm:t>
        <a:bodyPr/>
        <a:lstStyle/>
        <a:p>
          <a:endParaRPr lang="en-US"/>
        </a:p>
      </dgm:t>
    </dgm:pt>
    <dgm:pt modelId="{05EEC3B5-7237-48CD-96D7-2F46657225A5}">
      <dgm:prSet/>
      <dgm:spPr/>
      <dgm:t>
        <a:bodyPr/>
        <a:lstStyle/>
        <a:p>
          <a:r>
            <a:rPr lang="en-GB"/>
            <a:t>Surgical intervention. </a:t>
          </a:r>
          <a:endParaRPr lang="en-US"/>
        </a:p>
      </dgm:t>
    </dgm:pt>
    <dgm:pt modelId="{B651377A-EE85-45AD-A129-34CFF1F3A2D7}" type="parTrans" cxnId="{B024CD35-AF05-4043-95A9-ACA14B064FE1}">
      <dgm:prSet/>
      <dgm:spPr/>
      <dgm:t>
        <a:bodyPr/>
        <a:lstStyle/>
        <a:p>
          <a:endParaRPr lang="en-US"/>
        </a:p>
      </dgm:t>
    </dgm:pt>
    <dgm:pt modelId="{A6CD957D-A55E-4DDB-9570-D15C4A11C722}" type="sibTrans" cxnId="{B024CD35-AF05-4043-95A9-ACA14B064FE1}">
      <dgm:prSet/>
      <dgm:spPr/>
      <dgm:t>
        <a:bodyPr/>
        <a:lstStyle/>
        <a:p>
          <a:endParaRPr lang="en-US"/>
        </a:p>
      </dgm:t>
    </dgm:pt>
    <dgm:pt modelId="{B38D40AC-2EED-4ED6-8340-890CD1FCFA04}">
      <dgm:prSet/>
      <dgm:spPr/>
      <dgm:t>
        <a:bodyPr/>
        <a:lstStyle/>
        <a:p>
          <a:r>
            <a:rPr lang="en-GB"/>
            <a:t>Gut rest.</a:t>
          </a:r>
          <a:endParaRPr lang="en-US"/>
        </a:p>
      </dgm:t>
    </dgm:pt>
    <dgm:pt modelId="{6DB6C9C5-9B34-48BB-A245-ED3528FBA66B}" type="parTrans" cxnId="{299678EE-F03F-417E-A7CB-3CDF6CCCCC11}">
      <dgm:prSet/>
      <dgm:spPr/>
      <dgm:t>
        <a:bodyPr/>
        <a:lstStyle/>
        <a:p>
          <a:endParaRPr lang="en-US"/>
        </a:p>
      </dgm:t>
    </dgm:pt>
    <dgm:pt modelId="{6B1BAB48-2404-472C-9410-F4A725378A02}" type="sibTrans" cxnId="{299678EE-F03F-417E-A7CB-3CDF6CCCCC11}">
      <dgm:prSet/>
      <dgm:spPr/>
      <dgm:t>
        <a:bodyPr/>
        <a:lstStyle/>
        <a:p>
          <a:endParaRPr lang="en-US"/>
        </a:p>
      </dgm:t>
    </dgm:pt>
    <dgm:pt modelId="{5832FBE1-E3C7-444C-B438-7B5CA918C864}" type="pres">
      <dgm:prSet presAssocID="{661083FE-B01E-4761-983D-A09208C0FA9B}" presName="vert0" presStyleCnt="0">
        <dgm:presLayoutVars>
          <dgm:dir/>
          <dgm:animOne val="branch"/>
          <dgm:animLvl val="lvl"/>
        </dgm:presLayoutVars>
      </dgm:prSet>
      <dgm:spPr/>
    </dgm:pt>
    <dgm:pt modelId="{213B1117-888C-4A8F-96BA-8329C12C20CE}" type="pres">
      <dgm:prSet presAssocID="{920BDC60-0F8F-4EBE-8850-939E50C3C51A}" presName="thickLine" presStyleLbl="alignNode1" presStyleIdx="0" presStyleCnt="6"/>
      <dgm:spPr/>
    </dgm:pt>
    <dgm:pt modelId="{9DA3BCD1-FCBD-4A95-A718-9869DD877A32}" type="pres">
      <dgm:prSet presAssocID="{920BDC60-0F8F-4EBE-8850-939E50C3C51A}" presName="horz1" presStyleCnt="0"/>
      <dgm:spPr/>
    </dgm:pt>
    <dgm:pt modelId="{DC2977FF-6A51-4463-A5A4-5A7BD67C1FFE}" type="pres">
      <dgm:prSet presAssocID="{920BDC60-0F8F-4EBE-8850-939E50C3C51A}" presName="tx1" presStyleLbl="revTx" presStyleIdx="0" presStyleCnt="6"/>
      <dgm:spPr/>
    </dgm:pt>
    <dgm:pt modelId="{F19E58FF-5616-40D5-A7CE-4C9276E38B55}" type="pres">
      <dgm:prSet presAssocID="{920BDC60-0F8F-4EBE-8850-939E50C3C51A}" presName="vert1" presStyleCnt="0"/>
      <dgm:spPr/>
    </dgm:pt>
    <dgm:pt modelId="{9446AF45-FEBC-42EE-8820-7C115763EB0A}" type="pres">
      <dgm:prSet presAssocID="{4CDD4C23-2E52-42A6-A02E-2B4D60398C64}" presName="thickLine" presStyleLbl="alignNode1" presStyleIdx="1" presStyleCnt="6"/>
      <dgm:spPr/>
    </dgm:pt>
    <dgm:pt modelId="{F50A98FF-85F1-4F28-92AA-DEF922091270}" type="pres">
      <dgm:prSet presAssocID="{4CDD4C23-2E52-42A6-A02E-2B4D60398C64}" presName="horz1" presStyleCnt="0"/>
      <dgm:spPr/>
    </dgm:pt>
    <dgm:pt modelId="{EE06EA00-C02B-437D-8276-4AF3218170C6}" type="pres">
      <dgm:prSet presAssocID="{4CDD4C23-2E52-42A6-A02E-2B4D60398C64}" presName="tx1" presStyleLbl="revTx" presStyleIdx="1" presStyleCnt="6"/>
      <dgm:spPr/>
    </dgm:pt>
    <dgm:pt modelId="{606C4D42-03F5-49A0-8A46-694215EA9935}" type="pres">
      <dgm:prSet presAssocID="{4CDD4C23-2E52-42A6-A02E-2B4D60398C64}" presName="vert1" presStyleCnt="0"/>
      <dgm:spPr/>
    </dgm:pt>
    <dgm:pt modelId="{DB51F975-8EF6-4811-984E-0A6D89E9FF5A}" type="pres">
      <dgm:prSet presAssocID="{56C91CC1-4DA8-4D13-A58A-D4DD306D4BC8}" presName="thickLine" presStyleLbl="alignNode1" presStyleIdx="2" presStyleCnt="6"/>
      <dgm:spPr/>
    </dgm:pt>
    <dgm:pt modelId="{571BF2E5-85DC-4D9F-ADD8-63A4848D7543}" type="pres">
      <dgm:prSet presAssocID="{56C91CC1-4DA8-4D13-A58A-D4DD306D4BC8}" presName="horz1" presStyleCnt="0"/>
      <dgm:spPr/>
    </dgm:pt>
    <dgm:pt modelId="{948E570C-F880-4CFE-9AC4-1BA9D280F6B2}" type="pres">
      <dgm:prSet presAssocID="{56C91CC1-4DA8-4D13-A58A-D4DD306D4BC8}" presName="tx1" presStyleLbl="revTx" presStyleIdx="2" presStyleCnt="6"/>
      <dgm:spPr/>
    </dgm:pt>
    <dgm:pt modelId="{676B3412-F3AA-4F11-A9C8-335C8BCCB3D8}" type="pres">
      <dgm:prSet presAssocID="{56C91CC1-4DA8-4D13-A58A-D4DD306D4BC8}" presName="vert1" presStyleCnt="0"/>
      <dgm:spPr/>
    </dgm:pt>
    <dgm:pt modelId="{CAF97772-5904-478D-B3E5-72B6E6359DC3}" type="pres">
      <dgm:prSet presAssocID="{713C0679-54B9-479C-A679-0BD8F251833D}" presName="thickLine" presStyleLbl="alignNode1" presStyleIdx="3" presStyleCnt="6"/>
      <dgm:spPr/>
    </dgm:pt>
    <dgm:pt modelId="{1C37945C-4ACA-4207-A225-FFE1FB32CAF2}" type="pres">
      <dgm:prSet presAssocID="{713C0679-54B9-479C-A679-0BD8F251833D}" presName="horz1" presStyleCnt="0"/>
      <dgm:spPr/>
    </dgm:pt>
    <dgm:pt modelId="{6A60E3AE-AF96-4657-9387-E87001C89EF4}" type="pres">
      <dgm:prSet presAssocID="{713C0679-54B9-479C-A679-0BD8F251833D}" presName="tx1" presStyleLbl="revTx" presStyleIdx="3" presStyleCnt="6"/>
      <dgm:spPr/>
    </dgm:pt>
    <dgm:pt modelId="{2901B7B9-5CC3-41B3-BC77-F8FB6D5736C7}" type="pres">
      <dgm:prSet presAssocID="{713C0679-54B9-479C-A679-0BD8F251833D}" presName="vert1" presStyleCnt="0"/>
      <dgm:spPr/>
    </dgm:pt>
    <dgm:pt modelId="{93F24336-9C56-4DD9-8811-12A0C2BF8717}" type="pres">
      <dgm:prSet presAssocID="{05EEC3B5-7237-48CD-96D7-2F46657225A5}" presName="thickLine" presStyleLbl="alignNode1" presStyleIdx="4" presStyleCnt="6"/>
      <dgm:spPr/>
    </dgm:pt>
    <dgm:pt modelId="{5C28D766-A0BC-41EB-9FF0-11224A4CC8E2}" type="pres">
      <dgm:prSet presAssocID="{05EEC3B5-7237-48CD-96D7-2F46657225A5}" presName="horz1" presStyleCnt="0"/>
      <dgm:spPr/>
    </dgm:pt>
    <dgm:pt modelId="{5B02D088-9FB3-4528-90C9-D69951FA9B45}" type="pres">
      <dgm:prSet presAssocID="{05EEC3B5-7237-48CD-96D7-2F46657225A5}" presName="tx1" presStyleLbl="revTx" presStyleIdx="4" presStyleCnt="6"/>
      <dgm:spPr/>
    </dgm:pt>
    <dgm:pt modelId="{14D45FA5-16FB-4375-B87E-EA73F6B16DF0}" type="pres">
      <dgm:prSet presAssocID="{05EEC3B5-7237-48CD-96D7-2F46657225A5}" presName="vert1" presStyleCnt="0"/>
      <dgm:spPr/>
    </dgm:pt>
    <dgm:pt modelId="{EA3A5AE3-1431-46EB-982A-E895F0874DFE}" type="pres">
      <dgm:prSet presAssocID="{B38D40AC-2EED-4ED6-8340-890CD1FCFA04}" presName="thickLine" presStyleLbl="alignNode1" presStyleIdx="5" presStyleCnt="6"/>
      <dgm:spPr/>
    </dgm:pt>
    <dgm:pt modelId="{3D8FCB17-60EF-4291-90DB-60C16D6E6FB2}" type="pres">
      <dgm:prSet presAssocID="{B38D40AC-2EED-4ED6-8340-890CD1FCFA04}" presName="horz1" presStyleCnt="0"/>
      <dgm:spPr/>
    </dgm:pt>
    <dgm:pt modelId="{819AAECC-C2DC-492A-9262-A5E63A423AAF}" type="pres">
      <dgm:prSet presAssocID="{B38D40AC-2EED-4ED6-8340-890CD1FCFA04}" presName="tx1" presStyleLbl="revTx" presStyleIdx="5" presStyleCnt="6"/>
      <dgm:spPr/>
    </dgm:pt>
    <dgm:pt modelId="{156F97AD-D638-4665-93BD-6DB185C88437}" type="pres">
      <dgm:prSet presAssocID="{B38D40AC-2EED-4ED6-8340-890CD1FCFA04}" presName="vert1" presStyleCnt="0"/>
      <dgm:spPr/>
    </dgm:pt>
  </dgm:ptLst>
  <dgm:cxnLst>
    <dgm:cxn modelId="{87C1D422-6BEB-4094-BC69-E39E82100C08}" srcId="{661083FE-B01E-4761-983D-A09208C0FA9B}" destId="{4CDD4C23-2E52-42A6-A02E-2B4D60398C64}" srcOrd="1" destOrd="0" parTransId="{CD4A6661-DF86-4428-BEC0-ED416B5C50D5}" sibTransId="{2103A66C-0C70-4D09-92A5-B7716A18FBC7}"/>
    <dgm:cxn modelId="{B024CD35-AF05-4043-95A9-ACA14B064FE1}" srcId="{661083FE-B01E-4761-983D-A09208C0FA9B}" destId="{05EEC3B5-7237-48CD-96D7-2F46657225A5}" srcOrd="4" destOrd="0" parTransId="{B651377A-EE85-45AD-A129-34CFF1F3A2D7}" sibTransId="{A6CD957D-A55E-4DDB-9570-D15C4A11C722}"/>
    <dgm:cxn modelId="{5E5EDB50-977E-4BB5-9133-DC59AD4DCFBB}" type="presOf" srcId="{4CDD4C23-2E52-42A6-A02E-2B4D60398C64}" destId="{EE06EA00-C02B-437D-8276-4AF3218170C6}" srcOrd="0" destOrd="0" presId="urn:microsoft.com/office/officeart/2008/layout/LinedList"/>
    <dgm:cxn modelId="{9A9C8751-7841-406C-AD49-C7D23A00E968}" srcId="{661083FE-B01E-4761-983D-A09208C0FA9B}" destId="{56C91CC1-4DA8-4D13-A58A-D4DD306D4BC8}" srcOrd="2" destOrd="0" parTransId="{BE0AE7A4-4E9E-4E6D-B9CE-125855918596}" sibTransId="{7B52E384-572F-4E2F-A9BF-E0F855C2CCB9}"/>
    <dgm:cxn modelId="{23B34A55-3D7C-41A8-ADE7-472EE82784F1}" srcId="{661083FE-B01E-4761-983D-A09208C0FA9B}" destId="{713C0679-54B9-479C-A679-0BD8F251833D}" srcOrd="3" destOrd="0" parTransId="{C5DF53B2-CFC4-4079-80A7-AEC26C84AE1A}" sibTransId="{043B4903-9D87-4DF9-934F-B6A872F91EFB}"/>
    <dgm:cxn modelId="{EA3A1079-717D-4E2E-9863-BABD6D1FB8AD}" type="presOf" srcId="{713C0679-54B9-479C-A679-0BD8F251833D}" destId="{6A60E3AE-AF96-4657-9387-E87001C89EF4}" srcOrd="0" destOrd="0" presId="urn:microsoft.com/office/officeart/2008/layout/LinedList"/>
    <dgm:cxn modelId="{8038498E-3AF2-47ED-8506-F855DD097912}" type="presOf" srcId="{05EEC3B5-7237-48CD-96D7-2F46657225A5}" destId="{5B02D088-9FB3-4528-90C9-D69951FA9B45}" srcOrd="0" destOrd="0" presId="urn:microsoft.com/office/officeart/2008/layout/LinedList"/>
    <dgm:cxn modelId="{80CB7297-6FC2-4E78-BDC4-E43611CCE964}" srcId="{661083FE-B01E-4761-983D-A09208C0FA9B}" destId="{920BDC60-0F8F-4EBE-8850-939E50C3C51A}" srcOrd="0" destOrd="0" parTransId="{C4744CFB-C3B6-44AA-A099-CC57327E80C3}" sibTransId="{64176F5C-821E-40F7-AE55-00CB26E9883C}"/>
    <dgm:cxn modelId="{3EFB4399-7FC3-4390-9AF6-F3EE71BF01BB}" type="presOf" srcId="{920BDC60-0F8F-4EBE-8850-939E50C3C51A}" destId="{DC2977FF-6A51-4463-A5A4-5A7BD67C1FFE}" srcOrd="0" destOrd="0" presId="urn:microsoft.com/office/officeart/2008/layout/LinedList"/>
    <dgm:cxn modelId="{77674E9D-AB54-4C97-9EFD-03E1B2E11A19}" type="presOf" srcId="{661083FE-B01E-4761-983D-A09208C0FA9B}" destId="{5832FBE1-E3C7-444C-B438-7B5CA918C864}" srcOrd="0" destOrd="0" presId="urn:microsoft.com/office/officeart/2008/layout/LinedList"/>
    <dgm:cxn modelId="{9462B5A9-3A4A-4056-8FE4-2AE3CF16A5AF}" type="presOf" srcId="{B38D40AC-2EED-4ED6-8340-890CD1FCFA04}" destId="{819AAECC-C2DC-492A-9262-A5E63A423AAF}" srcOrd="0" destOrd="0" presId="urn:microsoft.com/office/officeart/2008/layout/LinedList"/>
    <dgm:cxn modelId="{299678EE-F03F-417E-A7CB-3CDF6CCCCC11}" srcId="{661083FE-B01E-4761-983D-A09208C0FA9B}" destId="{B38D40AC-2EED-4ED6-8340-890CD1FCFA04}" srcOrd="5" destOrd="0" parTransId="{6DB6C9C5-9B34-48BB-A245-ED3528FBA66B}" sibTransId="{6B1BAB48-2404-472C-9410-F4A725378A02}"/>
    <dgm:cxn modelId="{A56333F9-EDB9-4C14-BB41-0E08C766ECB7}" type="presOf" srcId="{56C91CC1-4DA8-4D13-A58A-D4DD306D4BC8}" destId="{948E570C-F880-4CFE-9AC4-1BA9D280F6B2}" srcOrd="0" destOrd="0" presId="urn:microsoft.com/office/officeart/2008/layout/LinedList"/>
    <dgm:cxn modelId="{57DEB21D-6DFC-49E3-91B4-126467667FAE}" type="presParOf" srcId="{5832FBE1-E3C7-444C-B438-7B5CA918C864}" destId="{213B1117-888C-4A8F-96BA-8329C12C20CE}" srcOrd="0" destOrd="0" presId="urn:microsoft.com/office/officeart/2008/layout/LinedList"/>
    <dgm:cxn modelId="{B6743A85-2A69-432A-A90B-FBC524FF8BA4}" type="presParOf" srcId="{5832FBE1-E3C7-444C-B438-7B5CA918C864}" destId="{9DA3BCD1-FCBD-4A95-A718-9869DD877A32}" srcOrd="1" destOrd="0" presId="urn:microsoft.com/office/officeart/2008/layout/LinedList"/>
    <dgm:cxn modelId="{3D49CE53-9715-4D3E-A71B-F7286391D57D}" type="presParOf" srcId="{9DA3BCD1-FCBD-4A95-A718-9869DD877A32}" destId="{DC2977FF-6A51-4463-A5A4-5A7BD67C1FFE}" srcOrd="0" destOrd="0" presId="urn:microsoft.com/office/officeart/2008/layout/LinedList"/>
    <dgm:cxn modelId="{C9B464BC-2F4E-49D0-8AA1-B6658511C0F8}" type="presParOf" srcId="{9DA3BCD1-FCBD-4A95-A718-9869DD877A32}" destId="{F19E58FF-5616-40D5-A7CE-4C9276E38B55}" srcOrd="1" destOrd="0" presId="urn:microsoft.com/office/officeart/2008/layout/LinedList"/>
    <dgm:cxn modelId="{DBD646A4-0416-4D86-8BBB-B4B093F727CE}" type="presParOf" srcId="{5832FBE1-E3C7-444C-B438-7B5CA918C864}" destId="{9446AF45-FEBC-42EE-8820-7C115763EB0A}" srcOrd="2" destOrd="0" presId="urn:microsoft.com/office/officeart/2008/layout/LinedList"/>
    <dgm:cxn modelId="{2DC46519-EF63-45E4-8588-38C8BDB0E8A1}" type="presParOf" srcId="{5832FBE1-E3C7-444C-B438-7B5CA918C864}" destId="{F50A98FF-85F1-4F28-92AA-DEF922091270}" srcOrd="3" destOrd="0" presId="urn:microsoft.com/office/officeart/2008/layout/LinedList"/>
    <dgm:cxn modelId="{A2886A00-031A-46D6-9829-597B66A8BDC4}" type="presParOf" srcId="{F50A98FF-85F1-4F28-92AA-DEF922091270}" destId="{EE06EA00-C02B-437D-8276-4AF3218170C6}" srcOrd="0" destOrd="0" presId="urn:microsoft.com/office/officeart/2008/layout/LinedList"/>
    <dgm:cxn modelId="{9BFFFF39-B6DE-4ADA-90FA-EB273D624035}" type="presParOf" srcId="{F50A98FF-85F1-4F28-92AA-DEF922091270}" destId="{606C4D42-03F5-49A0-8A46-694215EA9935}" srcOrd="1" destOrd="0" presId="urn:microsoft.com/office/officeart/2008/layout/LinedList"/>
    <dgm:cxn modelId="{DE9ADCCE-0203-48F7-BD39-9CCC7E67B463}" type="presParOf" srcId="{5832FBE1-E3C7-444C-B438-7B5CA918C864}" destId="{DB51F975-8EF6-4811-984E-0A6D89E9FF5A}" srcOrd="4" destOrd="0" presId="urn:microsoft.com/office/officeart/2008/layout/LinedList"/>
    <dgm:cxn modelId="{117835EA-5734-4B48-9CC5-AEA6E384D2F2}" type="presParOf" srcId="{5832FBE1-E3C7-444C-B438-7B5CA918C864}" destId="{571BF2E5-85DC-4D9F-ADD8-63A4848D7543}" srcOrd="5" destOrd="0" presId="urn:microsoft.com/office/officeart/2008/layout/LinedList"/>
    <dgm:cxn modelId="{D64AEDDF-538C-4CC7-9091-C9B232DBC155}" type="presParOf" srcId="{571BF2E5-85DC-4D9F-ADD8-63A4848D7543}" destId="{948E570C-F880-4CFE-9AC4-1BA9D280F6B2}" srcOrd="0" destOrd="0" presId="urn:microsoft.com/office/officeart/2008/layout/LinedList"/>
    <dgm:cxn modelId="{EB693EEB-CA11-4D99-8BCC-B2DAE50F8834}" type="presParOf" srcId="{571BF2E5-85DC-4D9F-ADD8-63A4848D7543}" destId="{676B3412-F3AA-4F11-A9C8-335C8BCCB3D8}" srcOrd="1" destOrd="0" presId="urn:microsoft.com/office/officeart/2008/layout/LinedList"/>
    <dgm:cxn modelId="{4F6FE66B-C787-404C-80F4-B8ED6E9F62EA}" type="presParOf" srcId="{5832FBE1-E3C7-444C-B438-7B5CA918C864}" destId="{CAF97772-5904-478D-B3E5-72B6E6359DC3}" srcOrd="6" destOrd="0" presId="urn:microsoft.com/office/officeart/2008/layout/LinedList"/>
    <dgm:cxn modelId="{5F60D084-4111-49FA-8E5C-76E8140DB491}" type="presParOf" srcId="{5832FBE1-E3C7-444C-B438-7B5CA918C864}" destId="{1C37945C-4ACA-4207-A225-FFE1FB32CAF2}" srcOrd="7" destOrd="0" presId="urn:microsoft.com/office/officeart/2008/layout/LinedList"/>
    <dgm:cxn modelId="{450367AC-E4D6-43E1-A5AA-076E3286C3C9}" type="presParOf" srcId="{1C37945C-4ACA-4207-A225-FFE1FB32CAF2}" destId="{6A60E3AE-AF96-4657-9387-E87001C89EF4}" srcOrd="0" destOrd="0" presId="urn:microsoft.com/office/officeart/2008/layout/LinedList"/>
    <dgm:cxn modelId="{7A2696FD-4D3D-4BF6-B225-DFE5E492EC0C}" type="presParOf" srcId="{1C37945C-4ACA-4207-A225-FFE1FB32CAF2}" destId="{2901B7B9-5CC3-41B3-BC77-F8FB6D5736C7}" srcOrd="1" destOrd="0" presId="urn:microsoft.com/office/officeart/2008/layout/LinedList"/>
    <dgm:cxn modelId="{E9DCF2FA-9619-4204-B471-71656B005F37}" type="presParOf" srcId="{5832FBE1-E3C7-444C-B438-7B5CA918C864}" destId="{93F24336-9C56-4DD9-8811-12A0C2BF8717}" srcOrd="8" destOrd="0" presId="urn:microsoft.com/office/officeart/2008/layout/LinedList"/>
    <dgm:cxn modelId="{6BB90441-D159-4E06-BCD7-E0219C30C9FB}" type="presParOf" srcId="{5832FBE1-E3C7-444C-B438-7B5CA918C864}" destId="{5C28D766-A0BC-41EB-9FF0-11224A4CC8E2}" srcOrd="9" destOrd="0" presId="urn:microsoft.com/office/officeart/2008/layout/LinedList"/>
    <dgm:cxn modelId="{06DF9CB1-332C-44DB-9891-4BAB4F2A154F}" type="presParOf" srcId="{5C28D766-A0BC-41EB-9FF0-11224A4CC8E2}" destId="{5B02D088-9FB3-4528-90C9-D69951FA9B45}" srcOrd="0" destOrd="0" presId="urn:microsoft.com/office/officeart/2008/layout/LinedList"/>
    <dgm:cxn modelId="{78B822C7-789D-4D76-BF56-0E375F6DF783}" type="presParOf" srcId="{5C28D766-A0BC-41EB-9FF0-11224A4CC8E2}" destId="{14D45FA5-16FB-4375-B87E-EA73F6B16DF0}" srcOrd="1" destOrd="0" presId="urn:microsoft.com/office/officeart/2008/layout/LinedList"/>
    <dgm:cxn modelId="{FC482417-41DC-4040-A240-2CB28FBE38DF}" type="presParOf" srcId="{5832FBE1-E3C7-444C-B438-7B5CA918C864}" destId="{EA3A5AE3-1431-46EB-982A-E895F0874DFE}" srcOrd="10" destOrd="0" presId="urn:microsoft.com/office/officeart/2008/layout/LinedList"/>
    <dgm:cxn modelId="{60061DCC-13DD-4E3D-8950-C7DD0A917579}" type="presParOf" srcId="{5832FBE1-E3C7-444C-B438-7B5CA918C864}" destId="{3D8FCB17-60EF-4291-90DB-60C16D6E6FB2}" srcOrd="11" destOrd="0" presId="urn:microsoft.com/office/officeart/2008/layout/LinedList"/>
    <dgm:cxn modelId="{DD6E29A5-A0AD-4768-A495-4CC792EDEA70}" type="presParOf" srcId="{3D8FCB17-60EF-4291-90DB-60C16D6E6FB2}" destId="{819AAECC-C2DC-492A-9262-A5E63A423AAF}" srcOrd="0" destOrd="0" presId="urn:microsoft.com/office/officeart/2008/layout/LinedList"/>
    <dgm:cxn modelId="{5D9B326C-4F68-4D8B-9393-A55C4C2D699D}" type="presParOf" srcId="{3D8FCB17-60EF-4291-90DB-60C16D6E6FB2}" destId="{156F97AD-D638-4665-93BD-6DB185C8843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14EFAB-3F2D-4D51-BB3A-F69B8C614F0C}">
      <dsp:nvSpPr>
        <dsp:cNvPr id="0" name=""/>
        <dsp:cNvSpPr/>
      </dsp:nvSpPr>
      <dsp:spPr>
        <a:xfrm>
          <a:off x="202" y="136361"/>
          <a:ext cx="2447649" cy="2937179"/>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666750">
            <a:lnSpc>
              <a:spcPct val="90000"/>
            </a:lnSpc>
            <a:spcBef>
              <a:spcPct val="0"/>
            </a:spcBef>
            <a:spcAft>
              <a:spcPct val="35000"/>
            </a:spcAft>
            <a:buNone/>
          </a:pPr>
          <a:r>
            <a:rPr lang="en-GB" sz="1500" kern="1200" dirty="0"/>
            <a:t>Identifying constipation in CYP with complex needs and causes of constipation in children and young people with complex needs.</a:t>
          </a:r>
          <a:endParaRPr lang="en-US" sz="1500" kern="1200" dirty="0"/>
        </a:p>
      </dsp:txBody>
      <dsp:txXfrm>
        <a:off x="202" y="1311233"/>
        <a:ext cx="2447649" cy="1762307"/>
      </dsp:txXfrm>
    </dsp:sp>
    <dsp:sp modelId="{32EDEC5F-3AEC-4F07-BBC1-B54EEBB50412}">
      <dsp:nvSpPr>
        <dsp:cNvPr id="0" name=""/>
        <dsp:cNvSpPr/>
      </dsp:nvSpPr>
      <dsp:spPr>
        <a:xfrm>
          <a:off x="202" y="136361"/>
          <a:ext cx="2447649" cy="117487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01</a:t>
          </a:r>
        </a:p>
      </dsp:txBody>
      <dsp:txXfrm>
        <a:off x="202" y="136361"/>
        <a:ext cx="2447649" cy="1174871"/>
      </dsp:txXfrm>
    </dsp:sp>
    <dsp:sp modelId="{0401397A-3C9D-4116-B19B-31703CC029CB}">
      <dsp:nvSpPr>
        <dsp:cNvPr id="0" name=""/>
        <dsp:cNvSpPr/>
      </dsp:nvSpPr>
      <dsp:spPr>
        <a:xfrm>
          <a:off x="2643664" y="136361"/>
          <a:ext cx="2447649" cy="2937179"/>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666750">
            <a:lnSpc>
              <a:spcPct val="90000"/>
            </a:lnSpc>
            <a:spcBef>
              <a:spcPct val="0"/>
            </a:spcBef>
            <a:spcAft>
              <a:spcPct val="35000"/>
            </a:spcAft>
            <a:buNone/>
          </a:pPr>
          <a:r>
            <a:rPr lang="en-GB" sz="1500" kern="1200"/>
            <a:t>Complicating, or contributing factors. </a:t>
          </a:r>
          <a:endParaRPr lang="en-US" sz="1500" kern="1200"/>
        </a:p>
      </dsp:txBody>
      <dsp:txXfrm>
        <a:off x="2643664" y="1311233"/>
        <a:ext cx="2447649" cy="1762307"/>
      </dsp:txXfrm>
    </dsp:sp>
    <dsp:sp modelId="{C03DA3A8-72E3-42FC-8646-91C4A6396586}">
      <dsp:nvSpPr>
        <dsp:cNvPr id="0" name=""/>
        <dsp:cNvSpPr/>
      </dsp:nvSpPr>
      <dsp:spPr>
        <a:xfrm>
          <a:off x="2643664" y="136361"/>
          <a:ext cx="2447649" cy="117487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02</a:t>
          </a:r>
        </a:p>
      </dsp:txBody>
      <dsp:txXfrm>
        <a:off x="2643664" y="136361"/>
        <a:ext cx="2447649" cy="1174871"/>
      </dsp:txXfrm>
    </dsp:sp>
    <dsp:sp modelId="{3AC8AF55-8997-4663-9ED7-E79DF0F61EEA}">
      <dsp:nvSpPr>
        <dsp:cNvPr id="0" name=""/>
        <dsp:cNvSpPr/>
      </dsp:nvSpPr>
      <dsp:spPr>
        <a:xfrm>
          <a:off x="5287125" y="136361"/>
          <a:ext cx="2447649" cy="2937179"/>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666750">
            <a:lnSpc>
              <a:spcPct val="90000"/>
            </a:lnSpc>
            <a:spcBef>
              <a:spcPct val="0"/>
            </a:spcBef>
            <a:spcAft>
              <a:spcPct val="35000"/>
            </a:spcAft>
            <a:buNone/>
          </a:pPr>
          <a:r>
            <a:rPr lang="en-GB" sz="1500" kern="1200"/>
            <a:t>Management of constipation in children and young people with complex needs. </a:t>
          </a:r>
          <a:endParaRPr lang="en-US" sz="1500" kern="1200"/>
        </a:p>
      </dsp:txBody>
      <dsp:txXfrm>
        <a:off x="5287125" y="1311233"/>
        <a:ext cx="2447649" cy="1762307"/>
      </dsp:txXfrm>
    </dsp:sp>
    <dsp:sp modelId="{9553E496-9FB0-4315-A80A-89E05E9CF986}">
      <dsp:nvSpPr>
        <dsp:cNvPr id="0" name=""/>
        <dsp:cNvSpPr/>
      </dsp:nvSpPr>
      <dsp:spPr>
        <a:xfrm>
          <a:off x="5287125" y="136361"/>
          <a:ext cx="2447649" cy="117487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03</a:t>
          </a:r>
        </a:p>
      </dsp:txBody>
      <dsp:txXfrm>
        <a:off x="5287125" y="136361"/>
        <a:ext cx="2447649" cy="1174871"/>
      </dsp:txXfrm>
    </dsp:sp>
    <dsp:sp modelId="{68E0552E-E5A9-4961-AC21-2B374091815A}">
      <dsp:nvSpPr>
        <dsp:cNvPr id="0" name=""/>
        <dsp:cNvSpPr/>
      </dsp:nvSpPr>
      <dsp:spPr>
        <a:xfrm>
          <a:off x="7930587" y="136361"/>
          <a:ext cx="2447649" cy="2937179"/>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666750">
            <a:lnSpc>
              <a:spcPct val="90000"/>
            </a:lnSpc>
            <a:spcBef>
              <a:spcPct val="0"/>
            </a:spcBef>
            <a:spcAft>
              <a:spcPct val="35000"/>
            </a:spcAft>
            <a:buNone/>
          </a:pPr>
          <a:r>
            <a:rPr lang="en-GB" sz="1500" kern="1200"/>
            <a:t>Case study. </a:t>
          </a:r>
          <a:endParaRPr lang="en-US" sz="1500" kern="1200"/>
        </a:p>
      </dsp:txBody>
      <dsp:txXfrm>
        <a:off x="7930587" y="1311233"/>
        <a:ext cx="2447649" cy="1762307"/>
      </dsp:txXfrm>
    </dsp:sp>
    <dsp:sp modelId="{AEBA405A-731F-4A82-B3CC-A0A57EA8BEB4}">
      <dsp:nvSpPr>
        <dsp:cNvPr id="0" name=""/>
        <dsp:cNvSpPr/>
      </dsp:nvSpPr>
      <dsp:spPr>
        <a:xfrm>
          <a:off x="7930587" y="136361"/>
          <a:ext cx="2447649" cy="117487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04</a:t>
          </a:r>
        </a:p>
      </dsp:txBody>
      <dsp:txXfrm>
        <a:off x="7930587" y="136361"/>
        <a:ext cx="2447649" cy="11748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59B9AC-52D2-4D36-AE23-B9128FC1D5B3}">
      <dsp:nvSpPr>
        <dsp:cNvPr id="0" name=""/>
        <dsp:cNvSpPr/>
      </dsp:nvSpPr>
      <dsp:spPr>
        <a:xfrm>
          <a:off x="0" y="40290"/>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You know your CYP best! Their norm will be different if they are on a blended diet, milk diet, or combined enteral feeds and oral feeds.  Their norm, is their own and is not comparable to anyone else. </a:t>
          </a:r>
          <a:endParaRPr lang="en-US" sz="1800" kern="1200" dirty="0"/>
        </a:p>
      </dsp:txBody>
      <dsp:txXfrm>
        <a:off x="0" y="40290"/>
        <a:ext cx="3286125" cy="1971675"/>
      </dsp:txXfrm>
    </dsp:sp>
    <dsp:sp modelId="{DEA939CE-A1DB-4A0D-83D4-198C30900F4E}">
      <dsp:nvSpPr>
        <dsp:cNvPr id="0" name=""/>
        <dsp:cNvSpPr/>
      </dsp:nvSpPr>
      <dsp:spPr>
        <a:xfrm>
          <a:off x="3614737" y="40290"/>
          <a:ext cx="3286125" cy="1971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Distended abdomen, and distress, or pain.  For independent CYP, avoidant of toileting.  For non-verbal CYP this might be dystonia, or autonomic storming. </a:t>
          </a:r>
          <a:endParaRPr lang="en-US" sz="1800" kern="1200" dirty="0"/>
        </a:p>
      </dsp:txBody>
      <dsp:txXfrm>
        <a:off x="3614737" y="40290"/>
        <a:ext cx="3286125" cy="1971675"/>
      </dsp:txXfrm>
    </dsp:sp>
    <dsp:sp modelId="{FC7F2BB3-A231-4BC1-B1D5-5091E96CC49C}">
      <dsp:nvSpPr>
        <dsp:cNvPr id="0" name=""/>
        <dsp:cNvSpPr/>
      </dsp:nvSpPr>
      <dsp:spPr>
        <a:xfrm>
          <a:off x="7229475" y="40290"/>
          <a:ext cx="3286125" cy="197167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Normal stools are passed between 3 times daily, and 3 times weekly.  Less than this is considered constipation.  Again, this will be child specific. </a:t>
          </a:r>
          <a:endParaRPr lang="en-US" sz="1800" kern="1200" dirty="0"/>
        </a:p>
      </dsp:txBody>
      <dsp:txXfrm>
        <a:off x="7229475" y="40290"/>
        <a:ext cx="3286125" cy="1971675"/>
      </dsp:txXfrm>
    </dsp:sp>
    <dsp:sp modelId="{8A72384A-3DFE-41C6-B244-807605DFD169}">
      <dsp:nvSpPr>
        <dsp:cNvPr id="0" name=""/>
        <dsp:cNvSpPr/>
      </dsp:nvSpPr>
      <dsp:spPr>
        <a:xfrm>
          <a:off x="0" y="2340578"/>
          <a:ext cx="3286125" cy="19716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Overflow soiling: characterised by dark, sticky, offensive and loose stools.  Often, CYP are not aware this is ‘sneaking out’.  This is indicating impaction.   </a:t>
          </a:r>
          <a:endParaRPr lang="en-US" sz="1800" kern="1200"/>
        </a:p>
      </dsp:txBody>
      <dsp:txXfrm>
        <a:off x="0" y="2340578"/>
        <a:ext cx="3286125" cy="1971675"/>
      </dsp:txXfrm>
    </dsp:sp>
    <dsp:sp modelId="{6CA0F4C1-21FA-4A35-AF42-CFA638DD533D}">
      <dsp:nvSpPr>
        <dsp:cNvPr id="0" name=""/>
        <dsp:cNvSpPr/>
      </dsp:nvSpPr>
      <dsp:spPr>
        <a:xfrm>
          <a:off x="3614737" y="2340578"/>
          <a:ext cx="3286125" cy="1971675"/>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Reduction in frequency, harder and larger stools.  This indicates constipation.  </a:t>
          </a:r>
          <a:endParaRPr lang="en-US" sz="1800" kern="1200"/>
        </a:p>
      </dsp:txBody>
      <dsp:txXfrm>
        <a:off x="3614737" y="2340578"/>
        <a:ext cx="3286125" cy="1971675"/>
      </dsp:txXfrm>
    </dsp:sp>
    <dsp:sp modelId="{FB2C92B5-3BE7-4A7E-9877-43C643A9868B}">
      <dsp:nvSpPr>
        <dsp:cNvPr id="0" name=""/>
        <dsp:cNvSpPr/>
      </dsp:nvSpPr>
      <dsp:spPr>
        <a:xfrm>
          <a:off x="7229475" y="2340578"/>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 in wetting, this indicates a full bowel impacting on the bladder.   </a:t>
          </a:r>
          <a:endParaRPr lang="en-US" sz="1800" kern="1200"/>
        </a:p>
      </dsp:txBody>
      <dsp:txXfrm>
        <a:off x="7229475" y="2340578"/>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E31AD-EF3A-4ED2-A4D3-DD21A8581732}">
      <dsp:nvSpPr>
        <dsp:cNvPr id="0" name=""/>
        <dsp:cNvSpPr/>
      </dsp:nvSpPr>
      <dsp:spPr>
        <a:xfrm>
          <a:off x="11098" y="945"/>
          <a:ext cx="2049071" cy="236638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dirty="0"/>
            <a:t>Specific conditions mean CYP are more likely to experience constipation, either due to the nature of the condition, or because of the complex needs associated with the condition. </a:t>
          </a:r>
          <a:endParaRPr lang="en-US" sz="1000" kern="1200" dirty="0"/>
        </a:p>
      </dsp:txBody>
      <dsp:txXfrm>
        <a:off x="11098" y="945"/>
        <a:ext cx="2049071" cy="2366382"/>
      </dsp:txXfrm>
    </dsp:sp>
    <dsp:sp modelId="{3057023C-1F73-4155-AEC4-EB33B9E12126}">
      <dsp:nvSpPr>
        <dsp:cNvPr id="0" name=""/>
        <dsp:cNvSpPr/>
      </dsp:nvSpPr>
      <dsp:spPr>
        <a:xfrm>
          <a:off x="2265076" y="26972"/>
          <a:ext cx="2049071" cy="231432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Reduced fluid intake.  This might be during a period of being unwell where they have been avoidant of drinking or not tolerated feeds.  </a:t>
          </a:r>
          <a:endParaRPr lang="en-US" sz="1100" kern="1200" dirty="0"/>
        </a:p>
      </dsp:txBody>
      <dsp:txXfrm>
        <a:off x="2265076" y="26972"/>
        <a:ext cx="2049071" cy="2314328"/>
      </dsp:txXfrm>
    </dsp:sp>
    <dsp:sp modelId="{AAFB26E7-3A2B-4B76-A663-A3AB66E1B790}">
      <dsp:nvSpPr>
        <dsp:cNvPr id="0" name=""/>
        <dsp:cNvSpPr/>
      </dsp:nvSpPr>
      <dsp:spPr>
        <a:xfrm>
          <a:off x="4519055" y="26966"/>
          <a:ext cx="2049071" cy="231434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A change in diet.  Those with blended diets, and milk diets might experience a change in bowel movements if there has been a change to the feed, or ingredients.  </a:t>
          </a:r>
          <a:endParaRPr lang="en-US" sz="1200" kern="1200" dirty="0"/>
        </a:p>
      </dsp:txBody>
      <dsp:txXfrm>
        <a:off x="4519055" y="26966"/>
        <a:ext cx="2049071" cy="2314340"/>
      </dsp:txXfrm>
    </dsp:sp>
    <dsp:sp modelId="{9BC9004E-2523-4B99-86B5-964A5D6A03F0}">
      <dsp:nvSpPr>
        <dsp:cNvPr id="0" name=""/>
        <dsp:cNvSpPr/>
      </dsp:nvSpPr>
      <dsp:spPr>
        <a:xfrm>
          <a:off x="6773034" y="26966"/>
          <a:ext cx="2049071" cy="231434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dirty="0"/>
            <a:t>Medicines: Some common medicines used to symptom manage in CYP with complex needs can cause constipation as a side effect. For example: clonidine, baclofen, morphine, </a:t>
          </a:r>
          <a:r>
            <a:rPr lang="en-GB" sz="1000" kern="1200" dirty="0" err="1"/>
            <a:t>glycopyronnium</a:t>
          </a:r>
          <a:r>
            <a:rPr lang="en-GB" sz="1000" kern="1200" dirty="0"/>
            <a:t> bromide.  It is important to remember medications are a balance between managing symptoms, and unwanted side effects.  You should not discontinue medicines because you feel it causes constipation unless agreed by your healthcare professional.     </a:t>
          </a:r>
          <a:endParaRPr lang="en-US" sz="1000" kern="1200" dirty="0"/>
        </a:p>
      </dsp:txBody>
      <dsp:txXfrm>
        <a:off x="6773034" y="26966"/>
        <a:ext cx="2049071" cy="2314340"/>
      </dsp:txXfrm>
    </dsp:sp>
    <dsp:sp modelId="{9D8D35AC-94A9-4D21-A09D-65F7F5DB28DE}">
      <dsp:nvSpPr>
        <dsp:cNvPr id="0" name=""/>
        <dsp:cNvSpPr/>
      </dsp:nvSpPr>
      <dsp:spPr>
        <a:xfrm>
          <a:off x="9027013" y="42015"/>
          <a:ext cx="2049071" cy="2284243"/>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Reduced mobility: those who are less mobile, or non-mobile are unable to get into the most conducive position to open their bowels.  Movement also supports regular bowel movements.  Muscle weakness means reduced mobility, and gut motility. </a:t>
          </a:r>
          <a:endParaRPr lang="en-US" sz="1200" kern="1200" dirty="0"/>
        </a:p>
      </dsp:txBody>
      <dsp:txXfrm>
        <a:off x="9027013" y="42015"/>
        <a:ext cx="2049071" cy="2284243"/>
      </dsp:txXfrm>
    </dsp:sp>
    <dsp:sp modelId="{88AAD762-8E8F-4137-BE86-D57514F70F5E}">
      <dsp:nvSpPr>
        <dsp:cNvPr id="0" name=""/>
        <dsp:cNvSpPr/>
      </dsp:nvSpPr>
      <dsp:spPr>
        <a:xfrm>
          <a:off x="1138087" y="2572235"/>
          <a:ext cx="2049071" cy="122944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Gut motility: poor motility means the physical act of pushing (peristalsis) a stool out is slow, or difficult, this results in hard, dry stools being in the bowel for longer despite osmotic support.     </a:t>
          </a:r>
          <a:endParaRPr lang="en-US" sz="1100" kern="1200"/>
        </a:p>
      </dsp:txBody>
      <dsp:txXfrm>
        <a:off x="1138087" y="2572235"/>
        <a:ext cx="2049071" cy="1229442"/>
      </dsp:txXfrm>
    </dsp:sp>
    <dsp:sp modelId="{6DACF3CF-E493-446C-9735-1E158EE3FCE9}">
      <dsp:nvSpPr>
        <dsp:cNvPr id="0" name=""/>
        <dsp:cNvSpPr/>
      </dsp:nvSpPr>
      <dsp:spPr>
        <a:xfrm>
          <a:off x="3392066" y="2572235"/>
          <a:ext cx="2049071" cy="122944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Challenging behaviour, additional learning needs, or sensory seeking.  Non-verbal or limited communication can delay recognition of constipation, and cause impaction.   </a:t>
          </a:r>
          <a:endParaRPr lang="en-US" sz="1100" kern="1200" dirty="0"/>
        </a:p>
      </dsp:txBody>
      <dsp:txXfrm>
        <a:off x="3392066" y="2572235"/>
        <a:ext cx="2049071" cy="1229442"/>
      </dsp:txXfrm>
    </dsp:sp>
    <dsp:sp modelId="{4C6BFBCD-9FB5-49A0-8DB0-47C65826F630}">
      <dsp:nvSpPr>
        <dsp:cNvPr id="0" name=""/>
        <dsp:cNvSpPr/>
      </dsp:nvSpPr>
      <dsp:spPr>
        <a:xfrm>
          <a:off x="5646045" y="2572235"/>
          <a:ext cx="2049071" cy="122944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Negative experience of opening bowels, this is largely linked with toilet training, interoception, additional needs, or just not being ready.  Often children will begin to withhold and avoid toileting.</a:t>
          </a:r>
          <a:endParaRPr lang="en-US" sz="1100" kern="1200" dirty="0"/>
        </a:p>
      </dsp:txBody>
      <dsp:txXfrm>
        <a:off x="5646045" y="2572235"/>
        <a:ext cx="2049071" cy="1229442"/>
      </dsp:txXfrm>
    </dsp:sp>
    <dsp:sp modelId="{5D488F23-4212-4A80-8419-E37245F37264}">
      <dsp:nvSpPr>
        <dsp:cNvPr id="0" name=""/>
        <dsp:cNvSpPr/>
      </dsp:nvSpPr>
      <dsp:spPr>
        <a:xfrm>
          <a:off x="7900023" y="2572235"/>
          <a:ext cx="2049071" cy="1229442"/>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Idiopathic: the cause can be unknown, or unclear, or random. </a:t>
          </a:r>
          <a:endParaRPr lang="en-US" sz="1100" kern="1200"/>
        </a:p>
      </dsp:txBody>
      <dsp:txXfrm>
        <a:off x="7900023" y="2572235"/>
        <a:ext cx="2049071" cy="12294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57245-9962-46D6-BE07-36E616C005E3}">
      <dsp:nvSpPr>
        <dsp:cNvPr id="0" name=""/>
        <dsp:cNvSpPr/>
      </dsp:nvSpPr>
      <dsp:spPr>
        <a:xfrm>
          <a:off x="0" y="7091"/>
          <a:ext cx="6245265" cy="84954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E7AE2F-D8D8-4F5A-8C78-2A6C55ED79A0}">
      <dsp:nvSpPr>
        <dsp:cNvPr id="0" name=""/>
        <dsp:cNvSpPr/>
      </dsp:nvSpPr>
      <dsp:spPr>
        <a:xfrm>
          <a:off x="256988" y="198240"/>
          <a:ext cx="467708" cy="4672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824EE6-148C-4138-9ECE-C5F927438727}">
      <dsp:nvSpPr>
        <dsp:cNvPr id="0" name=""/>
        <dsp:cNvSpPr/>
      </dsp:nvSpPr>
      <dsp:spPr>
        <a:xfrm>
          <a:off x="981685" y="7091"/>
          <a:ext cx="5219229" cy="92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40" tIns="98340" rIns="98340" bIns="98340" numCol="1" spcCol="1270" anchor="ctr" anchorCtr="0">
          <a:noAutofit/>
        </a:bodyPr>
        <a:lstStyle/>
        <a:p>
          <a:pPr marL="0" lvl="0" indent="0" algn="l" defTabSz="622300">
            <a:lnSpc>
              <a:spcPct val="90000"/>
            </a:lnSpc>
            <a:spcBef>
              <a:spcPct val="0"/>
            </a:spcBef>
            <a:spcAft>
              <a:spcPct val="35000"/>
            </a:spcAft>
            <a:buNone/>
          </a:pPr>
          <a:r>
            <a:rPr lang="en-GB" sz="1400" kern="1200" dirty="0"/>
            <a:t>Specific conditions like GM3 Synthase Deficiency.  In 70% of cases, CYP were found to experience GORD, vomiting, and constipation. This is evidenced in the case study I will share later on. </a:t>
          </a:r>
          <a:endParaRPr lang="en-US" sz="1400" kern="1200" dirty="0"/>
        </a:p>
      </dsp:txBody>
      <dsp:txXfrm>
        <a:off x="981685" y="7091"/>
        <a:ext cx="5219229" cy="929193"/>
      </dsp:txXfrm>
    </dsp:sp>
    <dsp:sp modelId="{A510B4DB-54BD-4A90-89EC-D4C0DF8EC7E4}">
      <dsp:nvSpPr>
        <dsp:cNvPr id="0" name=""/>
        <dsp:cNvSpPr/>
      </dsp:nvSpPr>
      <dsp:spPr>
        <a:xfrm>
          <a:off x="0" y="1168584"/>
          <a:ext cx="6245265" cy="84954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9D3B75-651C-4B25-8ABE-D347904FDE8C}">
      <dsp:nvSpPr>
        <dsp:cNvPr id="0" name=""/>
        <dsp:cNvSpPr/>
      </dsp:nvSpPr>
      <dsp:spPr>
        <a:xfrm>
          <a:off x="256988" y="1359732"/>
          <a:ext cx="467708" cy="4672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FE57F3-CF1C-43F5-B4F5-4D5299EB8028}">
      <dsp:nvSpPr>
        <dsp:cNvPr id="0" name=""/>
        <dsp:cNvSpPr/>
      </dsp:nvSpPr>
      <dsp:spPr>
        <a:xfrm>
          <a:off x="981685" y="1168584"/>
          <a:ext cx="5219229" cy="92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40" tIns="98340" rIns="98340" bIns="98340" numCol="1" spcCol="1270" anchor="ctr" anchorCtr="0">
          <a:noAutofit/>
        </a:bodyPr>
        <a:lstStyle/>
        <a:p>
          <a:pPr marL="0" lvl="0" indent="0" algn="l" defTabSz="622300">
            <a:lnSpc>
              <a:spcPct val="90000"/>
            </a:lnSpc>
            <a:spcBef>
              <a:spcPct val="0"/>
            </a:spcBef>
            <a:spcAft>
              <a:spcPct val="35000"/>
            </a:spcAft>
            <a:buNone/>
          </a:pPr>
          <a:r>
            <a:rPr lang="en-GB" sz="1400" kern="1200" dirty="0"/>
            <a:t>Enteral feeding – This can be both good and challenging for constipation.  The ingredients need to be just right, and this can be hard when using both formula and blended diets.  It can take years to find the right nutrients for your child, and their bowels.  </a:t>
          </a:r>
          <a:endParaRPr lang="en-US" sz="1400" kern="1200" dirty="0"/>
        </a:p>
      </dsp:txBody>
      <dsp:txXfrm>
        <a:off x="981685" y="1168584"/>
        <a:ext cx="5219229" cy="929193"/>
      </dsp:txXfrm>
    </dsp:sp>
    <dsp:sp modelId="{70072C3C-A071-44F1-818F-B706BF2C9B12}">
      <dsp:nvSpPr>
        <dsp:cNvPr id="0" name=""/>
        <dsp:cNvSpPr/>
      </dsp:nvSpPr>
      <dsp:spPr>
        <a:xfrm>
          <a:off x="0" y="2330076"/>
          <a:ext cx="6245265" cy="84954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28B6A6-0086-4845-8CD6-099B90B7FED2}">
      <dsp:nvSpPr>
        <dsp:cNvPr id="0" name=""/>
        <dsp:cNvSpPr/>
      </dsp:nvSpPr>
      <dsp:spPr>
        <a:xfrm>
          <a:off x="256988" y="2521224"/>
          <a:ext cx="467708" cy="4672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28E19D-1590-4185-A230-E0CA288F7051}">
      <dsp:nvSpPr>
        <dsp:cNvPr id="0" name=""/>
        <dsp:cNvSpPr/>
      </dsp:nvSpPr>
      <dsp:spPr>
        <a:xfrm>
          <a:off x="981685" y="2330076"/>
          <a:ext cx="5219229" cy="92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40" tIns="98340" rIns="98340" bIns="98340" numCol="1" spcCol="1270" anchor="ctr" anchorCtr="0">
          <a:noAutofit/>
        </a:bodyPr>
        <a:lstStyle/>
        <a:p>
          <a:pPr marL="0" lvl="0" indent="0" algn="l" defTabSz="622300">
            <a:lnSpc>
              <a:spcPct val="90000"/>
            </a:lnSpc>
            <a:spcBef>
              <a:spcPct val="0"/>
            </a:spcBef>
            <a:spcAft>
              <a:spcPct val="35000"/>
            </a:spcAft>
            <a:buNone/>
          </a:pPr>
          <a:r>
            <a:rPr lang="en-GB" sz="1400" kern="1200" dirty="0"/>
            <a:t>Communication – For those with an LD, or who are non-verbal, they may find it difficult to express what they are feeling or avoiding.  This links in with interoception. </a:t>
          </a:r>
          <a:endParaRPr lang="en-US" sz="1400" kern="1200" dirty="0"/>
        </a:p>
      </dsp:txBody>
      <dsp:txXfrm>
        <a:off x="981685" y="2330076"/>
        <a:ext cx="5219229" cy="929193"/>
      </dsp:txXfrm>
    </dsp:sp>
    <dsp:sp modelId="{9E72D59E-DAC4-43E2-B1E2-11AF7128C54A}">
      <dsp:nvSpPr>
        <dsp:cNvPr id="0" name=""/>
        <dsp:cNvSpPr/>
      </dsp:nvSpPr>
      <dsp:spPr>
        <a:xfrm>
          <a:off x="0" y="3491568"/>
          <a:ext cx="6245265" cy="84954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10A726-6F3E-45AC-8282-877AF2F5D2CD}">
      <dsp:nvSpPr>
        <dsp:cNvPr id="0" name=""/>
        <dsp:cNvSpPr/>
      </dsp:nvSpPr>
      <dsp:spPr>
        <a:xfrm>
          <a:off x="256988" y="3682717"/>
          <a:ext cx="467708" cy="4672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0A340F-84F4-42DE-BE10-FE0E7B050C7F}">
      <dsp:nvSpPr>
        <dsp:cNvPr id="0" name=""/>
        <dsp:cNvSpPr/>
      </dsp:nvSpPr>
      <dsp:spPr>
        <a:xfrm>
          <a:off x="981685" y="3491568"/>
          <a:ext cx="5219229" cy="92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40" tIns="98340" rIns="98340" bIns="98340" numCol="1" spcCol="1270" anchor="ctr" anchorCtr="0">
          <a:noAutofit/>
        </a:bodyPr>
        <a:lstStyle/>
        <a:p>
          <a:pPr marL="0" lvl="0" indent="0" algn="l" defTabSz="622300">
            <a:lnSpc>
              <a:spcPct val="90000"/>
            </a:lnSpc>
            <a:spcBef>
              <a:spcPct val="0"/>
            </a:spcBef>
            <a:spcAft>
              <a:spcPct val="35000"/>
            </a:spcAft>
            <a:buNone/>
          </a:pPr>
          <a:r>
            <a:rPr lang="en-GB" sz="1400" kern="1200" dirty="0"/>
            <a:t>Mobility – unable to get into the best position and move around to support motility.   </a:t>
          </a:r>
          <a:endParaRPr lang="en-US" sz="1400" kern="1200" dirty="0"/>
        </a:p>
      </dsp:txBody>
      <dsp:txXfrm>
        <a:off x="981685" y="3491568"/>
        <a:ext cx="5219229" cy="929193"/>
      </dsp:txXfrm>
    </dsp:sp>
    <dsp:sp modelId="{04969A81-11E8-47DF-B486-35AA3CA8DEEC}">
      <dsp:nvSpPr>
        <dsp:cNvPr id="0" name=""/>
        <dsp:cNvSpPr/>
      </dsp:nvSpPr>
      <dsp:spPr>
        <a:xfrm>
          <a:off x="0" y="4653061"/>
          <a:ext cx="6245265" cy="849548"/>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C47532-D573-4DED-B1E3-746DB49067BB}">
      <dsp:nvSpPr>
        <dsp:cNvPr id="0" name=""/>
        <dsp:cNvSpPr/>
      </dsp:nvSpPr>
      <dsp:spPr>
        <a:xfrm>
          <a:off x="256988" y="4844209"/>
          <a:ext cx="467708" cy="4672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23A046-33D2-4F7F-B474-9B5856A2AB43}">
      <dsp:nvSpPr>
        <dsp:cNvPr id="0" name=""/>
        <dsp:cNvSpPr/>
      </dsp:nvSpPr>
      <dsp:spPr>
        <a:xfrm>
          <a:off x="981685" y="4653061"/>
          <a:ext cx="5219229" cy="92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40" tIns="98340" rIns="98340" bIns="98340" numCol="1" spcCol="1270" anchor="ctr" anchorCtr="0">
          <a:noAutofit/>
        </a:bodyPr>
        <a:lstStyle/>
        <a:p>
          <a:pPr marL="0" lvl="0" indent="0" algn="l" defTabSz="622300">
            <a:lnSpc>
              <a:spcPct val="90000"/>
            </a:lnSpc>
            <a:spcBef>
              <a:spcPct val="0"/>
            </a:spcBef>
            <a:spcAft>
              <a:spcPct val="35000"/>
            </a:spcAft>
            <a:buNone/>
          </a:pPr>
          <a:r>
            <a:rPr lang="en-GB" sz="1400" kern="1200" dirty="0"/>
            <a:t>Managing expectations – not all CYP open their bowels </a:t>
          </a:r>
          <a:r>
            <a:rPr lang="en-GB" sz="1400" kern="1200" dirty="0" err="1"/>
            <a:t>everyday</a:t>
          </a:r>
          <a:r>
            <a:rPr lang="en-GB" sz="1400" kern="1200" dirty="0"/>
            <a:t>.  This depends on their own norm. </a:t>
          </a:r>
          <a:endParaRPr lang="en-US" sz="1400" kern="1200" dirty="0"/>
        </a:p>
      </dsp:txBody>
      <dsp:txXfrm>
        <a:off x="981685" y="4653061"/>
        <a:ext cx="5219229" cy="9291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3B1117-888C-4A8F-96BA-8329C12C20CE}">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2977FF-6A51-4463-A5A4-5A7BD67C1FFE}">
      <dsp:nvSpPr>
        <dsp:cNvPr id="0" name=""/>
        <dsp:cNvSpPr/>
      </dsp:nvSpPr>
      <dsp:spPr>
        <a:xfrm>
          <a:off x="0" y="2703"/>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Lifestyle changes – diet, fluid intake, movement, massage, natural remedies.</a:t>
          </a:r>
          <a:endParaRPr lang="en-US" sz="2500" kern="1200"/>
        </a:p>
      </dsp:txBody>
      <dsp:txXfrm>
        <a:off x="0" y="2703"/>
        <a:ext cx="6900512" cy="921789"/>
      </dsp:txXfrm>
    </dsp:sp>
    <dsp:sp modelId="{9446AF45-FEBC-42EE-8820-7C115763EB0A}">
      <dsp:nvSpPr>
        <dsp:cNvPr id="0" name=""/>
        <dsp:cNvSpPr/>
      </dsp:nvSpPr>
      <dsp:spPr>
        <a:xfrm>
          <a:off x="0" y="924492"/>
          <a:ext cx="6900512" cy="0"/>
        </a:xfrm>
        <a:prstGeom prst="line">
          <a:avLst/>
        </a:prstGeom>
        <a:solidFill>
          <a:schemeClr val="accent2">
            <a:hueOff val="1288723"/>
            <a:satOff val="-3699"/>
            <a:lumOff val="-5922"/>
            <a:alphaOff val="0"/>
          </a:schemeClr>
        </a:solidFill>
        <a:ln w="19050" cap="flat" cmpd="sng" algn="ctr">
          <a:solidFill>
            <a:schemeClr val="accent2">
              <a:hueOff val="1288723"/>
              <a:satOff val="-3699"/>
              <a:lumOff val="-5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06EA00-C02B-437D-8276-4AF3218170C6}">
      <dsp:nvSpPr>
        <dsp:cNvPr id="0" name=""/>
        <dsp:cNvSpPr/>
      </dsp:nvSpPr>
      <dsp:spPr>
        <a:xfrm>
          <a:off x="0" y="924492"/>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Medicines management, and optimisation. </a:t>
          </a:r>
          <a:endParaRPr lang="en-US" sz="2500" kern="1200"/>
        </a:p>
      </dsp:txBody>
      <dsp:txXfrm>
        <a:off x="0" y="924492"/>
        <a:ext cx="6900512" cy="921789"/>
      </dsp:txXfrm>
    </dsp:sp>
    <dsp:sp modelId="{DB51F975-8EF6-4811-984E-0A6D89E9FF5A}">
      <dsp:nvSpPr>
        <dsp:cNvPr id="0" name=""/>
        <dsp:cNvSpPr/>
      </dsp:nvSpPr>
      <dsp:spPr>
        <a:xfrm>
          <a:off x="0" y="1846281"/>
          <a:ext cx="6900512" cy="0"/>
        </a:xfrm>
        <a:prstGeom prst="line">
          <a:avLst/>
        </a:prstGeom>
        <a:solidFill>
          <a:schemeClr val="accent2">
            <a:hueOff val="2577445"/>
            <a:satOff val="-7397"/>
            <a:lumOff val="-11844"/>
            <a:alphaOff val="0"/>
          </a:schemeClr>
        </a:solidFill>
        <a:ln w="19050" cap="flat" cmpd="sng" algn="ctr">
          <a:solidFill>
            <a:schemeClr val="accent2">
              <a:hueOff val="2577445"/>
              <a:satOff val="-7397"/>
              <a:lumOff val="-118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8E570C-F880-4CFE-9AC4-1BA9D280F6B2}">
      <dsp:nvSpPr>
        <dsp:cNvPr id="0" name=""/>
        <dsp:cNvSpPr/>
      </dsp:nvSpPr>
      <dsp:spPr>
        <a:xfrm>
          <a:off x="0" y="1846281"/>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Bowel washouts. </a:t>
          </a:r>
          <a:endParaRPr lang="en-US" sz="2500" kern="1200"/>
        </a:p>
      </dsp:txBody>
      <dsp:txXfrm>
        <a:off x="0" y="1846281"/>
        <a:ext cx="6900512" cy="921789"/>
      </dsp:txXfrm>
    </dsp:sp>
    <dsp:sp modelId="{CAF97772-5904-478D-B3E5-72B6E6359DC3}">
      <dsp:nvSpPr>
        <dsp:cNvPr id="0" name=""/>
        <dsp:cNvSpPr/>
      </dsp:nvSpPr>
      <dsp:spPr>
        <a:xfrm>
          <a:off x="0" y="2768070"/>
          <a:ext cx="6900512" cy="0"/>
        </a:xfrm>
        <a:prstGeom prst="line">
          <a:avLst/>
        </a:prstGeom>
        <a:solidFill>
          <a:schemeClr val="accent2">
            <a:hueOff val="3866169"/>
            <a:satOff val="-11096"/>
            <a:lumOff val="-17765"/>
            <a:alphaOff val="0"/>
          </a:schemeClr>
        </a:solidFill>
        <a:ln w="19050" cap="flat" cmpd="sng" algn="ctr">
          <a:solidFill>
            <a:schemeClr val="accent2">
              <a:hueOff val="3866169"/>
              <a:satOff val="-11096"/>
              <a:lumOff val="-17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60E3AE-AF96-4657-9387-E87001C89EF4}">
      <dsp:nvSpPr>
        <dsp:cNvPr id="0" name=""/>
        <dsp:cNvSpPr/>
      </dsp:nvSpPr>
      <dsp:spPr>
        <a:xfrm>
          <a:off x="0" y="2768070"/>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Feeding method changes. </a:t>
          </a:r>
          <a:endParaRPr lang="en-US" sz="2500" kern="1200"/>
        </a:p>
      </dsp:txBody>
      <dsp:txXfrm>
        <a:off x="0" y="2768070"/>
        <a:ext cx="6900512" cy="921789"/>
      </dsp:txXfrm>
    </dsp:sp>
    <dsp:sp modelId="{93F24336-9C56-4DD9-8811-12A0C2BF8717}">
      <dsp:nvSpPr>
        <dsp:cNvPr id="0" name=""/>
        <dsp:cNvSpPr/>
      </dsp:nvSpPr>
      <dsp:spPr>
        <a:xfrm>
          <a:off x="0" y="3689859"/>
          <a:ext cx="6900512" cy="0"/>
        </a:xfrm>
        <a:prstGeom prst="line">
          <a:avLst/>
        </a:prstGeom>
        <a:solidFill>
          <a:schemeClr val="accent2">
            <a:hueOff val="5154891"/>
            <a:satOff val="-14794"/>
            <a:lumOff val="-23687"/>
            <a:alphaOff val="0"/>
          </a:schemeClr>
        </a:solidFill>
        <a:ln w="19050" cap="flat" cmpd="sng" algn="ctr">
          <a:solidFill>
            <a:schemeClr val="accent2">
              <a:hueOff val="5154891"/>
              <a:satOff val="-14794"/>
              <a:lumOff val="-2368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02D088-9FB3-4528-90C9-D69951FA9B45}">
      <dsp:nvSpPr>
        <dsp:cNvPr id="0" name=""/>
        <dsp:cNvSpPr/>
      </dsp:nvSpPr>
      <dsp:spPr>
        <a:xfrm>
          <a:off x="0" y="3689859"/>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Surgical intervention. </a:t>
          </a:r>
          <a:endParaRPr lang="en-US" sz="2500" kern="1200"/>
        </a:p>
      </dsp:txBody>
      <dsp:txXfrm>
        <a:off x="0" y="3689859"/>
        <a:ext cx="6900512" cy="921789"/>
      </dsp:txXfrm>
    </dsp:sp>
    <dsp:sp modelId="{EA3A5AE3-1431-46EB-982A-E895F0874DFE}">
      <dsp:nvSpPr>
        <dsp:cNvPr id="0" name=""/>
        <dsp:cNvSpPr/>
      </dsp:nvSpPr>
      <dsp:spPr>
        <a:xfrm>
          <a:off x="0" y="4611648"/>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9AAECC-C2DC-492A-9262-A5E63A423AAF}">
      <dsp:nvSpPr>
        <dsp:cNvPr id="0" name=""/>
        <dsp:cNvSpPr/>
      </dsp:nvSpPr>
      <dsp:spPr>
        <a:xfrm>
          <a:off x="0" y="4611648"/>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Gut rest.</a:t>
          </a:r>
          <a:endParaRPr lang="en-US" sz="2500" kern="1200"/>
        </a:p>
      </dsp:txBody>
      <dsp:txXfrm>
        <a:off x="0" y="4611648"/>
        <a:ext cx="6900512" cy="921789"/>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41E88-37FE-3860-038F-DCBB9B87EF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598E5AB-166A-F28E-0A0E-9EC3F853AF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5FB28E8-84AC-C004-E2A3-4E701AB85577}"/>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5" name="Footer Placeholder 4">
            <a:extLst>
              <a:ext uri="{FF2B5EF4-FFF2-40B4-BE49-F238E27FC236}">
                <a16:creationId xmlns:a16="http://schemas.microsoft.com/office/drawing/2014/main" id="{31D68B43-9533-D940-CD52-1DF301A43A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4A817E-C55C-BC58-6C54-352A06B79E5C}"/>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3083682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5C1AB-BC6C-4F84-3B5D-73611EB5B01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0B634C-9815-AC8B-E707-4A5F9A86CF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5792E8-2239-FA13-8D57-DB62EC128C78}"/>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5" name="Footer Placeholder 4">
            <a:extLst>
              <a:ext uri="{FF2B5EF4-FFF2-40B4-BE49-F238E27FC236}">
                <a16:creationId xmlns:a16="http://schemas.microsoft.com/office/drawing/2014/main" id="{B6093C5B-595F-EBFD-5235-76CDB0FA4D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35E6FA-E0A9-0AE7-747D-31251F3E4934}"/>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1235988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C58865-E15D-DAB8-29F5-2DF32D8F2E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8B82DAD-F5C2-1806-AFD2-E81835005B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6B412F-8D5E-ABE8-61B2-8BD62A947C7D}"/>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5" name="Footer Placeholder 4">
            <a:extLst>
              <a:ext uri="{FF2B5EF4-FFF2-40B4-BE49-F238E27FC236}">
                <a16:creationId xmlns:a16="http://schemas.microsoft.com/office/drawing/2014/main" id="{6A3B7A15-E54B-784A-6CE0-00A2F3D588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99C303-ADF1-8911-A11C-DF197266F46A}"/>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716935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BE4C7-36AE-FFA9-1D60-EDF9428B56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1B5518-7814-5447-DAB7-3D34F598F2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02080F-6519-F96C-B138-3A3AA0756A01}"/>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5" name="Footer Placeholder 4">
            <a:extLst>
              <a:ext uri="{FF2B5EF4-FFF2-40B4-BE49-F238E27FC236}">
                <a16:creationId xmlns:a16="http://schemas.microsoft.com/office/drawing/2014/main" id="{F40BC6B0-44D6-18CB-C465-F51FBC65D8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685B24-8180-ED09-0DC3-497AA75D23BF}"/>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3837762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26D1A-9208-DAEB-F4F3-663F8E83D6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AA39EEE-8685-0238-B063-0802C9D34B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1550B8-315A-3B2E-E4D1-1CAEBC176F7C}"/>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5" name="Footer Placeholder 4">
            <a:extLst>
              <a:ext uri="{FF2B5EF4-FFF2-40B4-BE49-F238E27FC236}">
                <a16:creationId xmlns:a16="http://schemas.microsoft.com/office/drawing/2014/main" id="{FABB7C98-FAEB-7200-4BED-3BE8F60350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0B0F3E-84EC-4218-E6D6-5FC3F2FAD2ED}"/>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826365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2E6D2-3552-F57D-1D85-6A3697774D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D372A9-86D2-651F-B368-41A0F1E61C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2E1633D-BFFF-1774-74D0-019AEB775F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729085A-350B-1FBD-A27E-19C5F6F21DC9}"/>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6" name="Footer Placeholder 5">
            <a:extLst>
              <a:ext uri="{FF2B5EF4-FFF2-40B4-BE49-F238E27FC236}">
                <a16:creationId xmlns:a16="http://schemas.microsoft.com/office/drawing/2014/main" id="{20A7BBA1-636A-2787-CCA4-398DF2AEF4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118E27F-4879-8F71-665A-775E61A92A88}"/>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2209279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E242-2F7B-11C8-56FC-53F8352BE62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AE9CA8-89AC-C6CF-D06C-3E83F21735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320468-2C84-3B35-989A-9D4271E6C3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50DB9B1-0FC0-3296-D89C-0A58D465B7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11A5C4-D459-D4FE-42AF-3362F62479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17EBAE3-4786-41E5-8291-7024737CFF99}"/>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8" name="Footer Placeholder 7">
            <a:extLst>
              <a:ext uri="{FF2B5EF4-FFF2-40B4-BE49-F238E27FC236}">
                <a16:creationId xmlns:a16="http://schemas.microsoft.com/office/drawing/2014/main" id="{A025742C-AA8C-3BCC-6F02-0E8184B0FB6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16ACA86-B983-0746-98CE-8C5796B9D1A8}"/>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153302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AB983-706F-0198-03BD-845023544F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46DCE15-60C6-321D-5FE1-EFA6FD3A6865}"/>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4" name="Footer Placeholder 3">
            <a:extLst>
              <a:ext uri="{FF2B5EF4-FFF2-40B4-BE49-F238E27FC236}">
                <a16:creationId xmlns:a16="http://schemas.microsoft.com/office/drawing/2014/main" id="{CDFE2BED-A7AC-6034-53C2-72FA8F1C57A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5934136-404A-7166-B75B-C22C48084CC4}"/>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1119047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EDB376-FF82-7AC6-E24A-7F8FBCEE1E2C}"/>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3" name="Footer Placeholder 2">
            <a:extLst>
              <a:ext uri="{FF2B5EF4-FFF2-40B4-BE49-F238E27FC236}">
                <a16:creationId xmlns:a16="http://schemas.microsoft.com/office/drawing/2014/main" id="{0789FA79-2F0A-A65B-2A01-D97793A2FE6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017FEF1-0827-DA6C-0D0C-2DEC4652D128}"/>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1586751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AF7AC-57AC-54FC-DD88-AF27FED359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5F6301F-EE21-DBBC-CFE4-C1949B5357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830A6AB-DFCB-2AB6-9236-4B11AC6EFA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7BF683-2D65-E962-A6AC-EDE8A1B797BC}"/>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6" name="Footer Placeholder 5">
            <a:extLst>
              <a:ext uri="{FF2B5EF4-FFF2-40B4-BE49-F238E27FC236}">
                <a16:creationId xmlns:a16="http://schemas.microsoft.com/office/drawing/2014/main" id="{F5C300EC-393E-48C9-2948-5942A31499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6C12E4-EAC3-69E5-0363-A353E23F18FA}"/>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3637165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F822D-9F46-9EC2-6B9F-90948D68AF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E30BCD8-4E50-04C1-ED16-C3D8CE167B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91C0D7B-2F38-9B14-9180-1E01D335D1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7C6802-6E60-3BC7-FAB8-6E40609F42BE}"/>
              </a:ext>
            </a:extLst>
          </p:cNvPr>
          <p:cNvSpPr>
            <a:spLocks noGrp="1"/>
          </p:cNvSpPr>
          <p:nvPr>
            <p:ph type="dt" sz="half" idx="10"/>
          </p:nvPr>
        </p:nvSpPr>
        <p:spPr/>
        <p:txBody>
          <a:bodyPr/>
          <a:lstStyle/>
          <a:p>
            <a:fld id="{C5BA94B4-2CC0-4CFD-B603-645DF97104C7}" type="datetimeFigureOut">
              <a:rPr lang="en-GB" smtClean="0"/>
              <a:t>03/07/2026</a:t>
            </a:fld>
            <a:endParaRPr lang="en-GB"/>
          </a:p>
        </p:txBody>
      </p:sp>
      <p:sp>
        <p:nvSpPr>
          <p:cNvPr id="6" name="Footer Placeholder 5">
            <a:extLst>
              <a:ext uri="{FF2B5EF4-FFF2-40B4-BE49-F238E27FC236}">
                <a16:creationId xmlns:a16="http://schemas.microsoft.com/office/drawing/2014/main" id="{0F676A20-D450-EC22-FEDB-5FA588FC11D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C982EF-5F7F-13A1-8B2C-EBE9D597FD11}"/>
              </a:ext>
            </a:extLst>
          </p:cNvPr>
          <p:cNvSpPr>
            <a:spLocks noGrp="1"/>
          </p:cNvSpPr>
          <p:nvPr>
            <p:ph type="sldNum" sz="quarter" idx="12"/>
          </p:nvPr>
        </p:nvSpPr>
        <p:spPr/>
        <p:txBody>
          <a:bodyPr/>
          <a:lstStyle/>
          <a:p>
            <a:fld id="{4FEA0AF6-D8C5-467C-99C0-32E0FCB1974C}" type="slidenum">
              <a:rPr lang="en-GB" smtClean="0"/>
              <a:t>‹#›</a:t>
            </a:fld>
            <a:endParaRPr lang="en-GB"/>
          </a:p>
        </p:txBody>
      </p:sp>
    </p:spTree>
    <p:extLst>
      <p:ext uri="{BB962C8B-B14F-4D97-AF65-F5344CB8AC3E}">
        <p14:creationId xmlns:p14="http://schemas.microsoft.com/office/powerpoint/2010/main" val="215510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8034D-CA05-DE87-3C71-12B48FE814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BD974B-15ED-AB00-3460-64E113EB85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8C1C87-FCA5-78E2-3D08-23C852C0E2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BA94B4-2CC0-4CFD-B603-645DF97104C7}" type="datetimeFigureOut">
              <a:rPr lang="en-GB" smtClean="0"/>
              <a:t>03/07/2026</a:t>
            </a:fld>
            <a:endParaRPr lang="en-GB"/>
          </a:p>
        </p:txBody>
      </p:sp>
      <p:sp>
        <p:nvSpPr>
          <p:cNvPr id="5" name="Footer Placeholder 4">
            <a:extLst>
              <a:ext uri="{FF2B5EF4-FFF2-40B4-BE49-F238E27FC236}">
                <a16:creationId xmlns:a16="http://schemas.microsoft.com/office/drawing/2014/main" id="{73CCDEC7-444E-8AA3-E6EC-0045CC3E12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000502F-824F-060B-53D8-E8EB5654D1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EA0AF6-D8C5-467C-99C0-32E0FCB1974C}" type="slidenum">
              <a:rPr lang="en-GB" smtClean="0"/>
              <a:t>‹#›</a:t>
            </a:fld>
            <a:endParaRPr lang="en-GB"/>
          </a:p>
        </p:txBody>
      </p:sp>
    </p:spTree>
    <p:extLst>
      <p:ext uri="{BB962C8B-B14F-4D97-AF65-F5344CB8AC3E}">
        <p14:creationId xmlns:p14="http://schemas.microsoft.com/office/powerpoint/2010/main" val="2763741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ric.org.uk/treating-constipation-in-children-with-additional-needs/" TargetMode="External"/><Relationship Id="rId2" Type="http://schemas.openxmlformats.org/officeDocument/2006/relationships/hyperlink" Target="https://eric.org.uk/children-with-additional-needs/" TargetMode="External"/><Relationship Id="rId1" Type="http://schemas.openxmlformats.org/officeDocument/2006/relationships/slideLayout" Target="../slideLayouts/slideLayout2.xml"/><Relationship Id="rId5" Type="http://schemas.openxmlformats.org/officeDocument/2006/relationships/hyperlink" Target="https://eric.org.uk/interoception-and-toileting/" TargetMode="External"/><Relationship Id="rId4" Type="http://schemas.openxmlformats.org/officeDocument/2006/relationships/hyperlink" Target="https://eric.org.uk/information/toilet-anxiety/"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gbr01.safelinks.protection.outlook.com/?url=https%3A%2F%2Fvimeo.com%2Fshowcase%2Foxleas-waiting-well&amp;data=05%7C02%7Cmadeleine.bradley%40nhs.net%7C88136676a69342c0a62808de7453f7f3%7C37c354b285b047f5b22207b48d774ee3%7C0%7C0%7C639076101149806925%7CUnknown%7CTWFpbGZsb3d8eyJFbXB0eU1hcGkiOnRydWUsIlYiOiIwLjAuMDAwMCIsIlAiOiJXaW4zMiIsIkFOIjoiTWFpbCIsIldUIjoyfQ%3D%3D%7C0%7C%7C%7C&amp;sdata=7Cngq9%2FSFfBes66H%2FzhkOJiSn%2FqyADQjA7ACYBa6veI%3D&amp;reserved=0"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bnfc.nice.org.uk/" TargetMode="External"/><Relationship Id="rId2" Type="http://schemas.openxmlformats.org/officeDocument/2006/relationships/hyperlink" Target="https://eric.org.uk/?gad_source=1&amp;gad_campaignid=9113691281" TargetMode="External"/><Relationship Id="rId1" Type="http://schemas.openxmlformats.org/officeDocument/2006/relationships/slideLayout" Target="../slideLayouts/slideLayout2.xml"/><Relationship Id="rId5" Type="http://schemas.openxmlformats.org/officeDocument/2006/relationships/hyperlink" Target="https://www.england.nhs.uk/long-read/national-clinical-constipation-pathway-for-primary-care-for-children/" TargetMode="External"/><Relationship Id="rId4" Type="http://schemas.openxmlformats.org/officeDocument/2006/relationships/hyperlink" Target="https://www.nice.org.uk/guidance/cg99"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hyperlink" Target="https://cks.nice.org.uk/topics/multiple-sclerosis/" TargetMode="External"/><Relationship Id="rId13" Type="http://schemas.openxmlformats.org/officeDocument/2006/relationships/hyperlink" Target="https://cks.nice.org.uk/topics/crohns-disease/" TargetMode="External"/><Relationship Id="rId3" Type="http://schemas.openxmlformats.org/officeDocument/2006/relationships/hyperlink" Target="https://cks.nice.org.uk/topics/diabetes-type-2/" TargetMode="External"/><Relationship Id="rId7" Type="http://schemas.openxmlformats.org/officeDocument/2006/relationships/hyperlink" Target="https://cks.nice.org.uk/topics/constipation-in-children/" TargetMode="External"/><Relationship Id="rId12" Type="http://schemas.openxmlformats.org/officeDocument/2006/relationships/hyperlink" Target="https://cks.nice.org.uk/topics/diverticular-disease/" TargetMode="External"/><Relationship Id="rId2" Type="http://schemas.openxmlformats.org/officeDocument/2006/relationships/hyperlink" Target="https://cks.nice.org.uk/topics/diabetes-type-1/" TargetMode="External"/><Relationship Id="rId1" Type="http://schemas.openxmlformats.org/officeDocument/2006/relationships/slideLayout" Target="../slideLayouts/slideLayout2.xml"/><Relationship Id="rId6" Type="http://schemas.openxmlformats.org/officeDocument/2006/relationships/hyperlink" Target="https://cks.nice.org.uk/topics/stroke-tia/" TargetMode="External"/><Relationship Id="rId11" Type="http://schemas.openxmlformats.org/officeDocument/2006/relationships/hyperlink" Target="https://cks.nice.org.uk/topics/haemorrhoids/" TargetMode="External"/><Relationship Id="rId5" Type="http://schemas.openxmlformats.org/officeDocument/2006/relationships/hyperlink" Target="https://cks.nice.org.uk/topics/hypothyroidism/" TargetMode="External"/><Relationship Id="rId15" Type="http://schemas.openxmlformats.org/officeDocument/2006/relationships/hyperlink" Target="https://cks.nice.org.uk/topics/gastrointestinal-tract-lower-cancers-recognition-referral/" TargetMode="External"/><Relationship Id="rId10" Type="http://schemas.openxmlformats.org/officeDocument/2006/relationships/hyperlink" Target="https://cks.nice.org.uk/topics/anal-fissure/" TargetMode="External"/><Relationship Id="rId4" Type="http://schemas.openxmlformats.org/officeDocument/2006/relationships/hyperlink" Target="https://cks.nice.org.uk/topics/hypercalcaemia/" TargetMode="External"/><Relationship Id="rId9" Type="http://schemas.openxmlformats.org/officeDocument/2006/relationships/hyperlink" Target="https://cks.nice.org.uk/topics/parkinsons-disease/" TargetMode="External"/><Relationship Id="rId14" Type="http://schemas.openxmlformats.org/officeDocument/2006/relationships/hyperlink" Target="https://cks.nice.org.uk/topics/ulcerative-colitis/"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5" name="Arc 1034">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283FAC8-5FC1-D6B3-0D3F-CE537EDAD268}"/>
              </a:ext>
            </a:extLst>
          </p:cNvPr>
          <p:cNvSpPr>
            <a:spLocks noGrp="1"/>
          </p:cNvSpPr>
          <p:nvPr>
            <p:ph type="ctrTitle"/>
          </p:nvPr>
        </p:nvSpPr>
        <p:spPr>
          <a:xfrm>
            <a:off x="892817" y="1370171"/>
            <a:ext cx="4425551" cy="2387600"/>
          </a:xfrm>
        </p:spPr>
        <p:txBody>
          <a:bodyPr>
            <a:normAutofit/>
          </a:bodyPr>
          <a:lstStyle/>
          <a:p>
            <a:pPr algn="l"/>
            <a:r>
              <a:rPr lang="en-GB">
                <a:solidFill>
                  <a:srgbClr val="FFFFFF"/>
                </a:solidFill>
              </a:rPr>
              <a:t>Managing constipation </a:t>
            </a:r>
          </a:p>
        </p:txBody>
      </p:sp>
      <p:sp>
        <p:nvSpPr>
          <p:cNvPr id="3" name="Subtitle 2">
            <a:extLst>
              <a:ext uri="{FF2B5EF4-FFF2-40B4-BE49-F238E27FC236}">
                <a16:creationId xmlns:a16="http://schemas.microsoft.com/office/drawing/2014/main" id="{0CC75B27-4CB4-3699-B3B8-5D0C81BB4AAE}"/>
              </a:ext>
            </a:extLst>
          </p:cNvPr>
          <p:cNvSpPr>
            <a:spLocks noGrp="1"/>
          </p:cNvSpPr>
          <p:nvPr>
            <p:ph type="subTitle" idx="1"/>
          </p:nvPr>
        </p:nvSpPr>
        <p:spPr>
          <a:xfrm>
            <a:off x="892817" y="3849845"/>
            <a:ext cx="4425551" cy="1881751"/>
          </a:xfrm>
        </p:spPr>
        <p:txBody>
          <a:bodyPr>
            <a:normAutofit/>
          </a:bodyPr>
          <a:lstStyle/>
          <a:p>
            <a:pPr algn="l"/>
            <a:r>
              <a:rPr lang="en-GB">
                <a:solidFill>
                  <a:srgbClr val="FFFFFF"/>
                </a:solidFill>
              </a:rPr>
              <a:t>In Children and young people with complex needs </a:t>
            </a:r>
          </a:p>
        </p:txBody>
      </p:sp>
      <p:sp>
        <p:nvSpPr>
          <p:cNvPr id="1037" name="Oval 1036">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39" name="Freeform: Shape 1038">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1" name="Freeform: Shape 1040">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Oxleas NHS Foundation Trust | Oxleas NHS Foundation Trust">
            <a:extLst>
              <a:ext uri="{FF2B5EF4-FFF2-40B4-BE49-F238E27FC236}">
                <a16:creationId xmlns:a16="http://schemas.microsoft.com/office/drawing/2014/main" id="{A2569B71-7B9C-B922-3098-B0B92D2CDBB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49286" y="270180"/>
            <a:ext cx="2709367" cy="2709367"/>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WellChild - Family Fund">
            <a:extLst>
              <a:ext uri="{FF2B5EF4-FFF2-40B4-BE49-F238E27FC236}">
                <a16:creationId xmlns:a16="http://schemas.microsoft.com/office/drawing/2014/main" id="{21D509F5-5D55-016D-D519-08CAC3906E7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82279" y="4359517"/>
            <a:ext cx="2899242" cy="1616327"/>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8D2C83-F6EE-E63F-D695-9168F562AAB9}"/>
              </a:ext>
            </a:extLst>
          </p:cNvPr>
          <p:cNvSpPr txBox="1"/>
          <p:nvPr/>
        </p:nvSpPr>
        <p:spPr>
          <a:xfrm>
            <a:off x="193040" y="5735637"/>
            <a:ext cx="11399520" cy="646331"/>
          </a:xfrm>
          <a:prstGeom prst="rect">
            <a:avLst/>
          </a:prstGeom>
          <a:noFill/>
        </p:spPr>
        <p:txBody>
          <a:bodyPr wrap="square" rtlCol="0">
            <a:spAutoFit/>
          </a:bodyPr>
          <a:lstStyle/>
          <a:p>
            <a:pPr>
              <a:spcAft>
                <a:spcPts val="600"/>
              </a:spcAft>
            </a:pPr>
            <a:r>
              <a:rPr lang="en-GB" b="1" dirty="0"/>
              <a:t>Madeleine </a:t>
            </a:r>
            <a:r>
              <a:rPr lang="en-GB" b="1" dirty="0" err="1"/>
              <a:t>Bradley</a:t>
            </a:r>
            <a:r>
              <a:rPr lang="en-GB" dirty="0" err="1"/>
              <a:t>,</a:t>
            </a:r>
            <a:r>
              <a:rPr lang="en-GB" dirty="0"/>
              <a:t> Matron for Children’s continuing care, Paediatric Continence Service &amp; Special schools nursing. </a:t>
            </a:r>
          </a:p>
        </p:txBody>
      </p:sp>
    </p:spTree>
    <p:extLst>
      <p:ext uri="{BB962C8B-B14F-4D97-AF65-F5344CB8AC3E}">
        <p14:creationId xmlns:p14="http://schemas.microsoft.com/office/powerpoint/2010/main" val="3522400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1925F0-D07A-56A6-D569-5D21A2626F0B}"/>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Managing constipation in CYP with complex needs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2AEDD8E-E11A-FA36-5FC9-A7AB7140992E}"/>
              </a:ext>
            </a:extLst>
          </p:cNvPr>
          <p:cNvSpPr>
            <a:spLocks noGrp="1"/>
          </p:cNvSpPr>
          <p:nvPr>
            <p:ph idx="1"/>
          </p:nvPr>
        </p:nvSpPr>
        <p:spPr>
          <a:xfrm>
            <a:off x="4447308" y="591344"/>
            <a:ext cx="6906491" cy="5585619"/>
          </a:xfrm>
        </p:spPr>
        <p:txBody>
          <a:bodyPr anchor="ctr">
            <a:normAutofit/>
          </a:bodyPr>
          <a:lstStyle/>
          <a:p>
            <a:pPr marL="0" indent="0" algn="just">
              <a:buNone/>
            </a:pPr>
            <a:r>
              <a:rPr lang="en-GB" sz="2600" b="1" dirty="0"/>
              <a:t>Lifestyle/Natural remedies</a:t>
            </a:r>
            <a:r>
              <a:rPr lang="en-GB" sz="2600" dirty="0"/>
              <a:t>: for those willing to accept oral tasters, fresh orange, or prune juice can support regular, soft bowel movements.  For stomach cramps, and bloating, peppermint oil, or tea can help.  However, you know what your CYP can tolerate or what is advised by their specific dietician. A healthy balanced diet and include fruits that contain sorbitol such as apples, apricots, grapes (and raisins), raspberries and strawberries.  Movement helps to support the stool moving through the bowel.  For those who are non-mobile, a bath, and a massage can support pain, discomfort and bowel movements.     </a:t>
            </a:r>
          </a:p>
        </p:txBody>
      </p:sp>
    </p:spTree>
    <p:extLst>
      <p:ext uri="{BB962C8B-B14F-4D97-AF65-F5344CB8AC3E}">
        <p14:creationId xmlns:p14="http://schemas.microsoft.com/office/powerpoint/2010/main" val="3697402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4E0164-939F-68F9-AB19-72813B032AA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32FBB96-FD4B-66DA-3A7F-720813EE8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9100E7B-1E40-37DD-7D25-DCBF722E7E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1E4BAA-DDC0-1D56-6265-42AE5E4D2ABC}"/>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Managing constipation in CYP with complex needs </a:t>
            </a:r>
          </a:p>
        </p:txBody>
      </p:sp>
      <p:sp>
        <p:nvSpPr>
          <p:cNvPr id="12" name="Arc 11">
            <a:extLst>
              <a:ext uri="{FF2B5EF4-FFF2-40B4-BE49-F238E27FC236}">
                <a16:creationId xmlns:a16="http://schemas.microsoft.com/office/drawing/2014/main" id="{F2FCC7B1-0E0F-CEB0-D30B-BFFCDD607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A04D6C8-1C6F-B66A-A536-B34882FDC476}"/>
              </a:ext>
            </a:extLst>
          </p:cNvPr>
          <p:cNvSpPr>
            <a:spLocks noGrp="1"/>
          </p:cNvSpPr>
          <p:nvPr>
            <p:ph idx="1"/>
          </p:nvPr>
        </p:nvSpPr>
        <p:spPr>
          <a:xfrm>
            <a:off x="4167272" y="681037"/>
            <a:ext cx="6906491" cy="6176963"/>
          </a:xfrm>
        </p:spPr>
        <p:txBody>
          <a:bodyPr anchor="ctr">
            <a:normAutofit fontScale="25000" lnSpcReduction="20000"/>
          </a:bodyPr>
          <a:lstStyle/>
          <a:p>
            <a:pPr marL="0" indent="0" algn="just">
              <a:buNone/>
            </a:pPr>
            <a:r>
              <a:rPr lang="en-GB" sz="7200" b="1" dirty="0"/>
              <a:t>Medications management: </a:t>
            </a:r>
            <a:r>
              <a:rPr lang="en-GB" sz="7200" dirty="0"/>
              <a:t>there are two elements to medicines management; managing current medications to reduce the risk of constipation as a side effect and introducing medications that work to resolve constipation. </a:t>
            </a:r>
          </a:p>
          <a:p>
            <a:pPr marL="0" indent="0" algn="just">
              <a:buNone/>
            </a:pPr>
            <a:endParaRPr lang="en-GB" sz="7200" b="1" dirty="0"/>
          </a:p>
          <a:p>
            <a:pPr marL="0" indent="0" algn="just">
              <a:buNone/>
            </a:pPr>
            <a:r>
              <a:rPr lang="en-GB" sz="7200" b="1" dirty="0"/>
              <a:t>Medicines optimisation: some medications cause constipation:</a:t>
            </a:r>
            <a:endParaRPr lang="en-GB" sz="7200" dirty="0"/>
          </a:p>
          <a:p>
            <a:pPr lvl="1" algn="just"/>
            <a:r>
              <a:rPr lang="en-GB" sz="6400" dirty="0"/>
              <a:t>Aluminium-containing antacids; iron or calcium supplements.</a:t>
            </a:r>
          </a:p>
          <a:p>
            <a:pPr lvl="1" algn="just"/>
            <a:r>
              <a:rPr lang="en-GB" sz="6400" dirty="0"/>
              <a:t>Analgesics, such as opiates (up to 80% of patients, even with concomitant use of laxatives) and nonsteroidal anti-inflammatory drugs (NSAIDs).</a:t>
            </a:r>
          </a:p>
          <a:p>
            <a:pPr lvl="1" algn="just"/>
            <a:r>
              <a:rPr lang="en-GB" sz="6400" dirty="0"/>
              <a:t>Antimuscarinics, such as procyclidine and oxybutynin.</a:t>
            </a:r>
          </a:p>
          <a:p>
            <a:pPr lvl="1" algn="just"/>
            <a:r>
              <a:rPr lang="en-GB" sz="6400" dirty="0"/>
              <a:t>Antidepressants, such as tricyclic antidepressants.</a:t>
            </a:r>
          </a:p>
          <a:p>
            <a:pPr lvl="1" algn="just"/>
            <a:r>
              <a:rPr lang="en-GB" sz="6400" dirty="0"/>
              <a:t>Antipsychotics, such as amisulpride, clozapine, or quetiapine.</a:t>
            </a:r>
          </a:p>
          <a:p>
            <a:pPr lvl="1" algn="just"/>
            <a:r>
              <a:rPr lang="en-GB" sz="6400" dirty="0"/>
              <a:t>Antiepileptic drugs, such as carbamazepine, gabapentin, oxcarbazepine, pregabalin, or phenytoin.</a:t>
            </a:r>
          </a:p>
          <a:p>
            <a:pPr lvl="1" algn="just"/>
            <a:r>
              <a:rPr lang="en-GB" sz="6400" dirty="0"/>
              <a:t>Antihistamines, such as hydroxyzine.</a:t>
            </a:r>
          </a:p>
          <a:p>
            <a:pPr lvl="1" algn="just"/>
            <a:r>
              <a:rPr lang="en-GB" sz="6400" dirty="0"/>
              <a:t>Antispasmodics, such as </a:t>
            </a:r>
            <a:r>
              <a:rPr lang="en-GB" sz="6400" dirty="0" err="1"/>
              <a:t>dicycloverine</a:t>
            </a:r>
            <a:r>
              <a:rPr lang="en-GB" sz="6400" dirty="0"/>
              <a:t> or hyoscine.</a:t>
            </a:r>
          </a:p>
          <a:p>
            <a:pPr lvl="1" algn="just"/>
            <a:r>
              <a:rPr lang="en-GB" sz="6400" dirty="0"/>
              <a:t>Calcium-channel blockers, such as verapamil.</a:t>
            </a:r>
          </a:p>
          <a:p>
            <a:pPr lvl="1" algn="just"/>
            <a:r>
              <a:rPr lang="en-GB" sz="6400" dirty="0"/>
              <a:t>Diuretics, such as furosemide.</a:t>
            </a:r>
          </a:p>
          <a:p>
            <a:pPr marL="457200" lvl="1" indent="0" algn="just">
              <a:buNone/>
            </a:pPr>
            <a:endParaRPr lang="en-GB" sz="6400" dirty="0"/>
          </a:p>
          <a:p>
            <a:pPr marL="457200" lvl="1" indent="0" algn="just">
              <a:buNone/>
            </a:pPr>
            <a:r>
              <a:rPr lang="en-GB" sz="6400" b="1" dirty="0"/>
              <a:t>Starting medications: </a:t>
            </a:r>
          </a:p>
          <a:p>
            <a:pPr marL="914400" lvl="1" indent="-457200" algn="just">
              <a:buFont typeface="+mj-lt"/>
              <a:buAutoNum type="arabicPeriod"/>
            </a:pPr>
            <a:r>
              <a:rPr lang="en-GB" sz="6400" dirty="0"/>
              <a:t>Macrogols (like Movicol) are always initiated in the first instance.  This is osmotic and draws water into the stool.</a:t>
            </a:r>
          </a:p>
          <a:p>
            <a:pPr marL="914400" lvl="1" indent="-457200" algn="just">
              <a:buFont typeface="+mj-lt"/>
              <a:buAutoNum type="arabicPeriod"/>
            </a:pPr>
            <a:r>
              <a:rPr lang="en-GB" sz="6400" dirty="0"/>
              <a:t>If this does not work alone, then a stimulant is added.  This is something like senna, but there are various brands, and doses to trial.  This may work up to sodium </a:t>
            </a:r>
            <a:r>
              <a:rPr lang="en-GB" sz="6400" dirty="0" err="1"/>
              <a:t>picosulfate</a:t>
            </a:r>
            <a:r>
              <a:rPr lang="en-GB" sz="6400" dirty="0"/>
              <a:t>. </a:t>
            </a:r>
          </a:p>
          <a:p>
            <a:pPr marL="914400" lvl="1" indent="-457200" algn="just">
              <a:buFont typeface="+mj-lt"/>
              <a:buAutoNum type="arabicPeriod"/>
            </a:pPr>
            <a:r>
              <a:rPr lang="en-GB" sz="6400" dirty="0"/>
              <a:t>If Movicol is not tolerated, or too large a volume, this can be replaced for something like lactulose, or docusate. </a:t>
            </a:r>
          </a:p>
          <a:p>
            <a:pPr marL="914400" lvl="1" indent="-457200" algn="just">
              <a:buFont typeface="+mj-lt"/>
              <a:buAutoNum type="arabicPeriod"/>
            </a:pPr>
            <a:endParaRPr lang="en-GB" sz="3700" dirty="0"/>
          </a:p>
          <a:p>
            <a:pPr marL="914400" lvl="1" indent="-457200">
              <a:buFont typeface="+mj-lt"/>
              <a:buAutoNum type="arabicPeriod"/>
            </a:pPr>
            <a:endParaRPr lang="en-GB" dirty="0"/>
          </a:p>
          <a:p>
            <a:pPr marL="914400" lvl="1" indent="-457200">
              <a:buFont typeface="+mj-lt"/>
              <a:buAutoNum type="arabicPeriod"/>
            </a:pPr>
            <a:endParaRPr lang="en-GB" dirty="0"/>
          </a:p>
          <a:p>
            <a:pPr marL="457200" lvl="1" indent="0">
              <a:buNone/>
            </a:pPr>
            <a:endParaRPr lang="en-GB" dirty="0"/>
          </a:p>
          <a:p>
            <a:pPr marL="0" indent="0">
              <a:buNone/>
            </a:pPr>
            <a:r>
              <a:rPr lang="en-GB" sz="2600" b="1" dirty="0"/>
              <a:t> </a:t>
            </a:r>
          </a:p>
        </p:txBody>
      </p:sp>
    </p:spTree>
    <p:extLst>
      <p:ext uri="{BB962C8B-B14F-4D97-AF65-F5344CB8AC3E}">
        <p14:creationId xmlns:p14="http://schemas.microsoft.com/office/powerpoint/2010/main" val="3823177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C31D84-A20F-3521-1F71-69A43AD57A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372BFE7-2273-761D-A38B-1EB04DFB8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C0D122FF-4E1E-96E1-9FCD-E69078A1E4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70C5C6-FDF4-D123-BB5D-8111DDEA55EB}"/>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Managing constipation in CYP with complex needs </a:t>
            </a:r>
          </a:p>
        </p:txBody>
      </p:sp>
      <p:sp>
        <p:nvSpPr>
          <p:cNvPr id="12" name="Arc 11">
            <a:extLst>
              <a:ext uri="{FF2B5EF4-FFF2-40B4-BE49-F238E27FC236}">
                <a16:creationId xmlns:a16="http://schemas.microsoft.com/office/drawing/2014/main" id="{A1BEDB96-BEE0-4176-B048-988EB89AB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360015E-F813-D790-FCBF-88843CA6DD51}"/>
              </a:ext>
            </a:extLst>
          </p:cNvPr>
          <p:cNvSpPr>
            <a:spLocks noGrp="1"/>
          </p:cNvSpPr>
          <p:nvPr>
            <p:ph idx="1"/>
          </p:nvPr>
        </p:nvSpPr>
        <p:spPr>
          <a:xfrm>
            <a:off x="4167272" y="295671"/>
            <a:ext cx="6906491" cy="6176963"/>
          </a:xfrm>
        </p:spPr>
        <p:txBody>
          <a:bodyPr anchor="ctr">
            <a:normAutofit/>
          </a:bodyPr>
          <a:lstStyle/>
          <a:p>
            <a:pPr marL="914400" lvl="1" indent="-457200" algn="just">
              <a:buFont typeface="+mj-lt"/>
              <a:buAutoNum type="arabicPeriod"/>
            </a:pPr>
            <a:endParaRPr lang="en-GB" sz="3700" dirty="0"/>
          </a:p>
          <a:p>
            <a:pPr marL="914400" lvl="1" indent="-457200">
              <a:buFont typeface="+mj-lt"/>
              <a:buAutoNum type="arabicPeriod"/>
            </a:pPr>
            <a:endParaRPr lang="en-GB" dirty="0"/>
          </a:p>
          <a:p>
            <a:pPr marL="914400" lvl="1" indent="-457200">
              <a:buFont typeface="+mj-lt"/>
              <a:buAutoNum type="arabicPeriod"/>
            </a:pPr>
            <a:endParaRPr lang="en-GB" dirty="0"/>
          </a:p>
          <a:p>
            <a:pPr marL="457200" lvl="1" indent="0">
              <a:buNone/>
            </a:pPr>
            <a:endParaRPr lang="en-GB" dirty="0"/>
          </a:p>
          <a:p>
            <a:pPr marL="0" indent="0">
              <a:buNone/>
            </a:pPr>
            <a:r>
              <a:rPr lang="en-GB" sz="2600" b="1" dirty="0"/>
              <a:t> </a:t>
            </a:r>
          </a:p>
        </p:txBody>
      </p:sp>
      <p:sp>
        <p:nvSpPr>
          <p:cNvPr id="5" name="TextBox 4">
            <a:extLst>
              <a:ext uri="{FF2B5EF4-FFF2-40B4-BE49-F238E27FC236}">
                <a16:creationId xmlns:a16="http://schemas.microsoft.com/office/drawing/2014/main" id="{F24BA755-4672-E239-E675-EF7CB8B4EB5E}"/>
              </a:ext>
            </a:extLst>
          </p:cNvPr>
          <p:cNvSpPr txBox="1"/>
          <p:nvPr/>
        </p:nvSpPr>
        <p:spPr>
          <a:xfrm>
            <a:off x="4167272" y="620486"/>
            <a:ext cx="7899542" cy="4524315"/>
          </a:xfrm>
          <a:prstGeom prst="rect">
            <a:avLst/>
          </a:prstGeom>
          <a:noFill/>
        </p:spPr>
        <p:txBody>
          <a:bodyPr wrap="square" rtlCol="0">
            <a:spAutoFit/>
          </a:bodyPr>
          <a:lstStyle/>
          <a:p>
            <a:pPr algn="just"/>
            <a:r>
              <a:rPr lang="en-GB" b="1" dirty="0"/>
              <a:t>Next steps:</a:t>
            </a:r>
          </a:p>
          <a:p>
            <a:pPr algn="just"/>
            <a:endParaRPr lang="en-GB" dirty="0"/>
          </a:p>
          <a:p>
            <a:pPr algn="just"/>
            <a:r>
              <a:rPr lang="en-GB" dirty="0"/>
              <a:t>Once you have trialled natural (gentle) remedies, increased fluid intake, movement (where possible), and lifestyle changes, your consultant, may explore the following: </a:t>
            </a:r>
          </a:p>
          <a:p>
            <a:pPr algn="just"/>
            <a:endParaRPr lang="en-GB" dirty="0"/>
          </a:p>
          <a:p>
            <a:pPr marL="342900" indent="-342900" algn="just">
              <a:buFont typeface="+mj-lt"/>
              <a:buAutoNum type="arabicPeriod"/>
            </a:pPr>
            <a:r>
              <a:rPr lang="en-GB" dirty="0"/>
              <a:t>Different methods of feeding, and fluid intake.</a:t>
            </a:r>
          </a:p>
          <a:p>
            <a:pPr marL="342900" indent="-342900" algn="just">
              <a:buFont typeface="+mj-lt"/>
              <a:buAutoNum type="arabicPeriod"/>
            </a:pPr>
            <a:r>
              <a:rPr lang="en-GB" dirty="0"/>
              <a:t>Gut rest. </a:t>
            </a:r>
          </a:p>
          <a:p>
            <a:pPr marL="342900" indent="-342900" algn="just">
              <a:buFont typeface="+mj-lt"/>
              <a:buAutoNum type="arabicPeriod"/>
            </a:pPr>
            <a:r>
              <a:rPr lang="en-GB" dirty="0"/>
              <a:t>Medicines optimisation – which medication exacerbates constipation? Which symptoms are worse? Which must we manage, and which can we compromise on? </a:t>
            </a:r>
          </a:p>
          <a:p>
            <a:pPr marL="342900" indent="-342900" algn="just">
              <a:buFont typeface="+mj-lt"/>
              <a:buAutoNum type="arabicPeriod"/>
            </a:pPr>
            <a:r>
              <a:rPr lang="en-GB" dirty="0"/>
              <a:t>Surgical intervention – this could include a stoma. </a:t>
            </a:r>
          </a:p>
          <a:p>
            <a:pPr algn="just"/>
            <a:endParaRPr lang="en-GB" dirty="0"/>
          </a:p>
          <a:p>
            <a:pPr marL="342900" indent="-342900" algn="just">
              <a:buFont typeface="+mj-lt"/>
              <a:buAutoNum type="arabicPeriod"/>
            </a:pPr>
            <a:endParaRPr lang="en-GB" dirty="0"/>
          </a:p>
          <a:p>
            <a:pPr algn="just"/>
            <a:endParaRPr lang="en-GB" dirty="0"/>
          </a:p>
          <a:p>
            <a:pPr algn="just"/>
            <a:endParaRPr lang="en-GB" dirty="0"/>
          </a:p>
        </p:txBody>
      </p:sp>
    </p:spTree>
    <p:extLst>
      <p:ext uri="{BB962C8B-B14F-4D97-AF65-F5344CB8AC3E}">
        <p14:creationId xmlns:p14="http://schemas.microsoft.com/office/powerpoint/2010/main" val="388612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8FDFEB-3879-4FAC-3BB8-5A667346502B}"/>
              </a:ext>
            </a:extLst>
          </p:cNvPr>
          <p:cNvSpPr>
            <a:spLocks noGrp="1"/>
          </p:cNvSpPr>
          <p:nvPr>
            <p:ph type="title"/>
          </p:nvPr>
        </p:nvSpPr>
        <p:spPr>
          <a:xfrm>
            <a:off x="686834" y="1153572"/>
            <a:ext cx="3200400" cy="4461163"/>
          </a:xfrm>
        </p:spPr>
        <p:txBody>
          <a:bodyPr>
            <a:normAutofit/>
          </a:bodyPr>
          <a:lstStyle/>
          <a:p>
            <a:r>
              <a:rPr lang="en-GB">
                <a:solidFill>
                  <a:srgbClr val="FFFFFF"/>
                </a:solidFill>
              </a:rPr>
              <a:t>Case Study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12FC532-DF02-3BF2-2DFA-F10502CBDDD1}"/>
              </a:ext>
            </a:extLst>
          </p:cNvPr>
          <p:cNvSpPr>
            <a:spLocks noGrp="1"/>
          </p:cNvSpPr>
          <p:nvPr>
            <p:ph idx="1"/>
          </p:nvPr>
        </p:nvSpPr>
        <p:spPr>
          <a:xfrm>
            <a:off x="4447308" y="591344"/>
            <a:ext cx="6906491" cy="5585619"/>
          </a:xfrm>
        </p:spPr>
        <p:txBody>
          <a:bodyPr anchor="ctr">
            <a:normAutofit/>
          </a:bodyPr>
          <a:lstStyle/>
          <a:p>
            <a:pPr marL="0" indent="0" algn="just">
              <a:buNone/>
            </a:pPr>
            <a:r>
              <a:rPr lang="en-GB" sz="2400" b="1" dirty="0"/>
              <a:t>Young person (J): </a:t>
            </a:r>
            <a:r>
              <a:rPr lang="en-GB" sz="2400" dirty="0"/>
              <a:t>A 15-year-old boy with ST3GAL5 mutation, resulting in GM3 synthase deficiency syndrome presenting with gastrointestinal dysmotility, feeding difficulties and limited calorie intake and malnutrition.  When J is constipated, he wretches, vomits and does not tolerate feeds.  He has intermittent gut rest, which means he loses weight, and then feeds are increased again when he has opened his bowels and is more comfortable.  Sodium </a:t>
            </a:r>
            <a:r>
              <a:rPr lang="en-GB" sz="2400" dirty="0" err="1"/>
              <a:t>picosulfate</a:t>
            </a:r>
            <a:r>
              <a:rPr lang="en-GB" sz="2400" dirty="0"/>
              <a:t> also makes him gag, and produce increased secretions increasing the risk of aspiration, particularly overnight.  J’s norm is that he needs to open his bowels at least every other day, or he becomes very unsettled, has poor feed tolerance.  Then, he needs analgesia which makes the constipation worse. </a:t>
            </a:r>
            <a:endParaRPr lang="en-GB" sz="2400" b="1" dirty="0"/>
          </a:p>
        </p:txBody>
      </p:sp>
    </p:spTree>
    <p:extLst>
      <p:ext uri="{BB962C8B-B14F-4D97-AF65-F5344CB8AC3E}">
        <p14:creationId xmlns:p14="http://schemas.microsoft.com/office/powerpoint/2010/main" val="3897443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58C502-4A5F-56F8-9099-2F6FDF3565A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C188EC7-B06D-EE42-2887-A9B47FCEC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B6BE450-BD71-3326-7F39-EE0F4A3B3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865998-17F6-F294-85B8-A0BF4CFC4E8E}"/>
              </a:ext>
            </a:extLst>
          </p:cNvPr>
          <p:cNvSpPr>
            <a:spLocks noGrp="1"/>
          </p:cNvSpPr>
          <p:nvPr>
            <p:ph type="title"/>
          </p:nvPr>
        </p:nvSpPr>
        <p:spPr>
          <a:xfrm>
            <a:off x="686834" y="1153572"/>
            <a:ext cx="3200400" cy="4461163"/>
          </a:xfrm>
        </p:spPr>
        <p:txBody>
          <a:bodyPr>
            <a:normAutofit/>
          </a:bodyPr>
          <a:lstStyle/>
          <a:p>
            <a:r>
              <a:rPr lang="en-GB">
                <a:solidFill>
                  <a:srgbClr val="FFFFFF"/>
                </a:solidFill>
              </a:rPr>
              <a:t>Case Study </a:t>
            </a:r>
          </a:p>
        </p:txBody>
      </p:sp>
      <p:sp>
        <p:nvSpPr>
          <p:cNvPr id="12" name="Arc 11">
            <a:extLst>
              <a:ext uri="{FF2B5EF4-FFF2-40B4-BE49-F238E27FC236}">
                <a16:creationId xmlns:a16="http://schemas.microsoft.com/office/drawing/2014/main" id="{7716350F-C02B-AF1D-9623-4DFCFD7BD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1E28F8E-5D83-7DE4-A2EE-CF69B23DBA05}"/>
              </a:ext>
            </a:extLst>
          </p:cNvPr>
          <p:cNvSpPr>
            <a:spLocks noGrp="1"/>
          </p:cNvSpPr>
          <p:nvPr>
            <p:ph idx="1"/>
          </p:nvPr>
        </p:nvSpPr>
        <p:spPr>
          <a:xfrm>
            <a:off x="4447308" y="591344"/>
            <a:ext cx="6906491" cy="5585619"/>
          </a:xfrm>
        </p:spPr>
        <p:txBody>
          <a:bodyPr anchor="ctr">
            <a:normAutofit fontScale="92500" lnSpcReduction="20000"/>
          </a:bodyPr>
          <a:lstStyle/>
          <a:p>
            <a:pPr marL="0" indent="0" algn="just">
              <a:buNone/>
            </a:pPr>
            <a:r>
              <a:rPr lang="en-GB" sz="2400" b="1" dirty="0"/>
              <a:t>Trialled:</a:t>
            </a:r>
          </a:p>
          <a:p>
            <a:pPr marL="457200" indent="-457200" algn="just">
              <a:buFont typeface="+mj-lt"/>
              <a:buAutoNum type="arabicPeriod"/>
            </a:pPr>
            <a:r>
              <a:rPr lang="en-GB" sz="2400" dirty="0"/>
              <a:t>Lifestyle changes </a:t>
            </a:r>
          </a:p>
          <a:p>
            <a:pPr marL="457200" indent="-457200" algn="just">
              <a:buFont typeface="+mj-lt"/>
              <a:buAutoNum type="arabicPeriod"/>
            </a:pPr>
            <a:r>
              <a:rPr lang="en-GB" sz="2400" dirty="0"/>
              <a:t>Increase fluid intake </a:t>
            </a:r>
          </a:p>
          <a:p>
            <a:pPr marL="457200" indent="-457200" algn="just">
              <a:buFont typeface="+mj-lt"/>
              <a:buAutoNum type="arabicPeriod"/>
            </a:pPr>
            <a:r>
              <a:rPr lang="en-GB" sz="2400" dirty="0"/>
              <a:t>Formula feeds via a gastrostomy </a:t>
            </a:r>
          </a:p>
          <a:p>
            <a:pPr marL="457200" indent="-457200" algn="just">
              <a:buFont typeface="+mj-lt"/>
              <a:buAutoNum type="arabicPeriod"/>
            </a:pPr>
            <a:r>
              <a:rPr lang="en-GB" sz="2400" dirty="0"/>
              <a:t>Blended diet via a gastrostomy </a:t>
            </a:r>
          </a:p>
          <a:p>
            <a:pPr marL="457200" indent="-457200" algn="just">
              <a:buFont typeface="+mj-lt"/>
              <a:buAutoNum type="arabicPeriod"/>
            </a:pPr>
            <a:r>
              <a:rPr lang="en-GB" sz="2400" dirty="0"/>
              <a:t>Macrogols </a:t>
            </a:r>
          </a:p>
          <a:p>
            <a:pPr marL="457200" indent="-457200" algn="just">
              <a:buFont typeface="+mj-lt"/>
              <a:buAutoNum type="arabicPeriod"/>
            </a:pPr>
            <a:r>
              <a:rPr lang="en-GB" sz="2400" dirty="0"/>
              <a:t>Lactulose </a:t>
            </a:r>
          </a:p>
          <a:p>
            <a:pPr marL="457200" indent="-457200" algn="just">
              <a:buFont typeface="+mj-lt"/>
              <a:buAutoNum type="arabicPeriod"/>
            </a:pPr>
            <a:r>
              <a:rPr lang="en-GB" sz="2400" dirty="0"/>
              <a:t>Senna </a:t>
            </a:r>
          </a:p>
          <a:p>
            <a:pPr marL="457200" indent="-457200" algn="just">
              <a:buFont typeface="+mj-lt"/>
              <a:buAutoNum type="arabicPeriod"/>
            </a:pPr>
            <a:r>
              <a:rPr lang="en-GB" sz="2400" dirty="0"/>
              <a:t>Bisacodyl </a:t>
            </a:r>
          </a:p>
          <a:p>
            <a:pPr marL="457200" indent="-457200" algn="just">
              <a:buFont typeface="+mj-lt"/>
              <a:buAutoNum type="arabicPeriod"/>
            </a:pPr>
            <a:r>
              <a:rPr lang="en-GB" sz="2400" dirty="0"/>
              <a:t>Sodium </a:t>
            </a:r>
            <a:r>
              <a:rPr lang="en-GB" sz="2400" dirty="0" err="1"/>
              <a:t>Picosulfate</a:t>
            </a:r>
            <a:r>
              <a:rPr lang="en-GB" sz="2400" dirty="0"/>
              <a:t> </a:t>
            </a:r>
          </a:p>
          <a:p>
            <a:pPr marL="457200" indent="-457200" algn="just">
              <a:buFont typeface="+mj-lt"/>
              <a:buAutoNum type="arabicPeriod"/>
            </a:pPr>
            <a:r>
              <a:rPr lang="en-GB" sz="2400" dirty="0" err="1"/>
              <a:t>Peristeen</a:t>
            </a:r>
            <a:r>
              <a:rPr lang="en-GB" sz="2400" dirty="0"/>
              <a:t> bowel washouts with and without bisacodyl </a:t>
            </a:r>
            <a:endParaRPr lang="en-GB" dirty="0"/>
          </a:p>
          <a:p>
            <a:pPr marL="0" indent="0" algn="just">
              <a:buNone/>
            </a:pPr>
            <a:r>
              <a:rPr lang="en-GB" sz="1700" dirty="0"/>
              <a:t>He has been on </a:t>
            </a:r>
            <a:r>
              <a:rPr lang="en-GB" sz="1700" dirty="0" err="1"/>
              <a:t>Peristeen</a:t>
            </a:r>
            <a:r>
              <a:rPr lang="en-GB" sz="1700" dirty="0"/>
              <a:t> (for about 1 year now), with bowel washouts every other day (300 ml with added 5-6 mg of bisacodyl). This regime is somewhat effective for 1 week, stools are soft, </a:t>
            </a:r>
            <a:r>
              <a:rPr lang="en-GB" sz="1700" dirty="0" err="1"/>
              <a:t>mucusy</a:t>
            </a:r>
            <a:r>
              <a:rPr lang="en-GB" sz="1700" dirty="0"/>
              <a:t>, no blood. Then seizures get worse, secretions increase, and there is no bowel output. It is difficult to ascertain, what comes first - neuro deterioration or the dysmotility problem.</a:t>
            </a:r>
            <a:endParaRPr lang="en-GB" sz="1500" dirty="0"/>
          </a:p>
        </p:txBody>
      </p:sp>
    </p:spTree>
    <p:extLst>
      <p:ext uri="{BB962C8B-B14F-4D97-AF65-F5344CB8AC3E}">
        <p14:creationId xmlns:p14="http://schemas.microsoft.com/office/powerpoint/2010/main" val="2198351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E9B1D1-BDF7-9433-2F70-5E447C43682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9E7971-B412-2B4F-D894-47AC16CB2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C4DE4E8-DFA3-672A-9A3A-09C54CCE6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F7F559-9FD3-8B7A-F814-2C4407419FA3}"/>
              </a:ext>
            </a:extLst>
          </p:cNvPr>
          <p:cNvSpPr>
            <a:spLocks noGrp="1"/>
          </p:cNvSpPr>
          <p:nvPr>
            <p:ph type="title"/>
          </p:nvPr>
        </p:nvSpPr>
        <p:spPr>
          <a:xfrm>
            <a:off x="686834" y="1153572"/>
            <a:ext cx="3200400" cy="4461163"/>
          </a:xfrm>
        </p:spPr>
        <p:txBody>
          <a:bodyPr>
            <a:normAutofit/>
          </a:bodyPr>
          <a:lstStyle/>
          <a:p>
            <a:r>
              <a:rPr lang="en-GB">
                <a:solidFill>
                  <a:srgbClr val="FFFFFF"/>
                </a:solidFill>
              </a:rPr>
              <a:t>Case Study </a:t>
            </a:r>
          </a:p>
        </p:txBody>
      </p:sp>
      <p:sp>
        <p:nvSpPr>
          <p:cNvPr id="12" name="Arc 11">
            <a:extLst>
              <a:ext uri="{FF2B5EF4-FFF2-40B4-BE49-F238E27FC236}">
                <a16:creationId xmlns:a16="http://schemas.microsoft.com/office/drawing/2014/main" id="{79623ECA-47BA-A7E2-2D26-964CC56F6C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DB8CDDD-8436-9E5F-530E-C03D1BD37C63}"/>
              </a:ext>
            </a:extLst>
          </p:cNvPr>
          <p:cNvSpPr>
            <a:spLocks noGrp="1"/>
          </p:cNvSpPr>
          <p:nvPr>
            <p:ph idx="1"/>
          </p:nvPr>
        </p:nvSpPr>
        <p:spPr>
          <a:xfrm>
            <a:off x="4496294" y="443592"/>
            <a:ext cx="6906491" cy="6095320"/>
          </a:xfrm>
        </p:spPr>
        <p:txBody>
          <a:bodyPr anchor="ctr">
            <a:normAutofit fontScale="70000" lnSpcReduction="20000"/>
          </a:bodyPr>
          <a:lstStyle/>
          <a:p>
            <a:pPr marL="0" indent="0" algn="just">
              <a:buNone/>
            </a:pPr>
            <a:r>
              <a:rPr lang="en-GB" sz="3400" b="1" dirty="0"/>
              <a:t>Current picture:</a:t>
            </a:r>
          </a:p>
          <a:p>
            <a:pPr algn="just"/>
            <a:r>
              <a:rPr lang="en-GB" sz="2000" dirty="0"/>
              <a:t>During these episodes, J is not distended, he does not vomit, but the feeds are stopped and changed to </a:t>
            </a:r>
            <a:r>
              <a:rPr lang="en-GB" sz="2000" dirty="0" err="1"/>
              <a:t>dioralyte</a:t>
            </a:r>
            <a:r>
              <a:rPr lang="en-GB" sz="2000" dirty="0"/>
              <a:t> each time.  This is happening every 1-2 weeks, lasting for 7-10 days. J is in one of his episodes - no bowel output, not tolerating feeds, no abdominal distension, some discomfort. It usually starts with Jesse being upset, mum than stops the feed, as it can cause more discomfort and can lead to vomiting. He is on 3 </a:t>
            </a:r>
            <a:r>
              <a:rPr lang="en-GB" sz="2000" dirty="0" err="1"/>
              <a:t>movicol</a:t>
            </a:r>
            <a:r>
              <a:rPr lang="en-GB" sz="2000" dirty="0"/>
              <a:t> a day, bisacodyl 5 </a:t>
            </a:r>
            <a:r>
              <a:rPr lang="en-GB" sz="2000" dirty="0" err="1"/>
              <a:t>mls</a:t>
            </a:r>
            <a:r>
              <a:rPr lang="en-GB" sz="2000" dirty="0"/>
              <a:t> (2.74 mg/ml), added to 300 ml of </a:t>
            </a:r>
            <a:r>
              <a:rPr lang="en-GB" sz="2000" dirty="0" err="1"/>
              <a:t>Peristeen</a:t>
            </a:r>
            <a:r>
              <a:rPr lang="en-GB" sz="2000" dirty="0"/>
              <a:t> washout, therefore very diluted.</a:t>
            </a:r>
          </a:p>
          <a:p>
            <a:pPr algn="just"/>
            <a:endParaRPr lang="en-GB" sz="2000" dirty="0"/>
          </a:p>
          <a:p>
            <a:pPr marL="0" indent="0" algn="just">
              <a:buNone/>
            </a:pPr>
            <a:r>
              <a:rPr lang="en-GB" sz="2000" b="1" dirty="0"/>
              <a:t>Investigations:</a:t>
            </a:r>
          </a:p>
          <a:p>
            <a:pPr marL="342900" indent="-342900" algn="just">
              <a:buFont typeface="+mj-lt"/>
              <a:buAutoNum type="arabicPeriod"/>
            </a:pPr>
            <a:r>
              <a:rPr lang="en-GB" sz="2000" dirty="0"/>
              <a:t>X-ray to determine impaction, or not.</a:t>
            </a:r>
          </a:p>
          <a:p>
            <a:pPr marL="342900" indent="-342900" algn="just">
              <a:buFont typeface="+mj-lt"/>
              <a:buAutoNum type="arabicPeriod"/>
            </a:pPr>
            <a:r>
              <a:rPr lang="en-GB" sz="2000" dirty="0"/>
              <a:t>Colonic manometry to review the pressure waves produced when large intestines contract</a:t>
            </a:r>
          </a:p>
          <a:p>
            <a:pPr marL="342900" indent="-342900" algn="just">
              <a:buFont typeface="+mj-lt"/>
              <a:buAutoNum type="arabicPeriod"/>
            </a:pPr>
            <a:r>
              <a:rPr lang="en-GB" sz="2000" dirty="0"/>
              <a:t>Digital rectal exam to check for abnormalities in rectum, anus and prostate gland.</a:t>
            </a:r>
          </a:p>
          <a:p>
            <a:pPr marL="342900" indent="-342900" algn="just">
              <a:buFont typeface="+mj-lt"/>
              <a:buAutoNum type="arabicPeriod"/>
            </a:pPr>
            <a:r>
              <a:rPr lang="en-GB" sz="2000" dirty="0"/>
              <a:t>A perianal exam to check for any structural abnormalities.</a:t>
            </a:r>
          </a:p>
          <a:p>
            <a:pPr marL="342900" indent="-342900" algn="just">
              <a:buFont typeface="+mj-lt"/>
              <a:buAutoNum type="arabicPeriod"/>
            </a:pPr>
            <a:endParaRPr lang="en-GB" sz="2000" dirty="0"/>
          </a:p>
          <a:p>
            <a:pPr marL="0" indent="0" algn="just">
              <a:buNone/>
            </a:pPr>
            <a:r>
              <a:rPr lang="en-GB" sz="2600" b="1" dirty="0"/>
              <a:t>Things to consider next:</a:t>
            </a:r>
          </a:p>
          <a:p>
            <a:pPr marL="0" indent="0" algn="just">
              <a:buNone/>
            </a:pPr>
            <a:r>
              <a:rPr lang="en-GB" sz="2600" dirty="0"/>
              <a:t>1. Separate bisacodyl from bowel washout to ensure the entire dose is received. </a:t>
            </a:r>
          </a:p>
          <a:p>
            <a:pPr marL="0" indent="0" algn="just">
              <a:buNone/>
            </a:pPr>
            <a:r>
              <a:rPr lang="en-GB" sz="2600" dirty="0"/>
              <a:t>2. Jejunal feeding </a:t>
            </a:r>
          </a:p>
          <a:p>
            <a:pPr marL="0" indent="0" algn="just">
              <a:buNone/>
            </a:pPr>
            <a:r>
              <a:rPr lang="en-GB" sz="2600" dirty="0"/>
              <a:t>3. Nutritional rehabilitation </a:t>
            </a:r>
          </a:p>
          <a:p>
            <a:pPr marL="0" indent="0" algn="just">
              <a:buNone/>
            </a:pPr>
            <a:r>
              <a:rPr lang="en-GB" sz="2600" dirty="0"/>
              <a:t>4. Total parental nutrition (TPN)</a:t>
            </a:r>
          </a:p>
          <a:p>
            <a:pPr marL="0" indent="0" algn="just">
              <a:buNone/>
            </a:pPr>
            <a:r>
              <a:rPr lang="en-GB" sz="2600" dirty="0"/>
              <a:t>5. Surgical intervention for colonic dysmotility </a:t>
            </a:r>
          </a:p>
          <a:p>
            <a:pPr marL="0" indent="0" algn="just">
              <a:buNone/>
            </a:pPr>
            <a:r>
              <a:rPr lang="en-GB" sz="2600" dirty="0"/>
              <a:t>6. Ileostomy </a:t>
            </a:r>
          </a:p>
          <a:p>
            <a:pPr marL="0" indent="0" algn="just">
              <a:buNone/>
            </a:pPr>
            <a:endParaRPr lang="en-GB" sz="2000" dirty="0"/>
          </a:p>
        </p:txBody>
      </p:sp>
    </p:spTree>
    <p:extLst>
      <p:ext uri="{BB962C8B-B14F-4D97-AF65-F5344CB8AC3E}">
        <p14:creationId xmlns:p14="http://schemas.microsoft.com/office/powerpoint/2010/main" val="967202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FCBA0B4E-C3EB-1C8D-7165-5515C6CDCE76}"/>
              </a:ext>
            </a:extLst>
          </p:cNvPr>
          <p:cNvSpPr>
            <a:spLocks noGrp="1"/>
          </p:cNvSpPr>
          <p:nvPr>
            <p:ph type="title"/>
          </p:nvPr>
        </p:nvSpPr>
        <p:spPr>
          <a:xfrm>
            <a:off x="841246" y="673770"/>
            <a:ext cx="3644489" cy="2414488"/>
          </a:xfrm>
        </p:spPr>
        <p:txBody>
          <a:bodyPr anchor="t">
            <a:normAutofit/>
          </a:bodyPr>
          <a:lstStyle/>
          <a:p>
            <a:r>
              <a:rPr lang="en-GB" sz="4200">
                <a:solidFill>
                  <a:srgbClr val="FFFFFF"/>
                </a:solidFill>
              </a:rPr>
              <a:t>Toilet training for CYP with additional, or complex needs</a:t>
            </a:r>
          </a:p>
        </p:txBody>
      </p:sp>
      <p:sp>
        <p:nvSpPr>
          <p:cNvPr id="7" name="Content Placeholder 2">
            <a:extLst>
              <a:ext uri="{FF2B5EF4-FFF2-40B4-BE49-F238E27FC236}">
                <a16:creationId xmlns:a16="http://schemas.microsoft.com/office/drawing/2014/main" id="{E8A16A51-D7EF-9A49-D6DA-167EC624B75F}"/>
              </a:ext>
            </a:extLst>
          </p:cNvPr>
          <p:cNvSpPr>
            <a:spLocks noGrp="1"/>
          </p:cNvSpPr>
          <p:nvPr>
            <p:ph idx="1"/>
          </p:nvPr>
        </p:nvSpPr>
        <p:spPr>
          <a:xfrm>
            <a:off x="6095999" y="882315"/>
            <a:ext cx="5254754" cy="5294647"/>
          </a:xfrm>
        </p:spPr>
        <p:txBody>
          <a:bodyPr>
            <a:normAutofit/>
          </a:bodyPr>
          <a:lstStyle/>
          <a:p>
            <a:pPr marL="514350" indent="-514350">
              <a:buFont typeface="+mj-lt"/>
              <a:buAutoNum type="arabicPeriod"/>
            </a:pPr>
            <a:r>
              <a:rPr lang="en-GB" sz="1000"/>
              <a:t>It can be done, but it takes intensive, consistent hard work and can be frustrating, and exhausting. </a:t>
            </a:r>
          </a:p>
          <a:p>
            <a:pPr marL="514350" indent="-514350">
              <a:buFont typeface="+mj-lt"/>
              <a:buAutoNum type="arabicPeriod"/>
            </a:pPr>
            <a:r>
              <a:rPr lang="en-GB" sz="1000"/>
              <a:t>Are they ready? For those with additional needs, we would not expect them to achieve toileting until around the age of 7,but this can take far longer too.  Each CYP is different. </a:t>
            </a:r>
          </a:p>
          <a:p>
            <a:pPr marL="514350" indent="-514350">
              <a:buFont typeface="+mj-lt"/>
              <a:buAutoNum type="arabicPeriod"/>
            </a:pPr>
            <a:r>
              <a:rPr lang="en-GB" sz="1000"/>
              <a:t>Start as gradual as possible and be consistent both at home and school.  Ask your continence advisor, or nurse to facilitate a chat between you and school to ensure everyone is doing the same thing. </a:t>
            </a:r>
          </a:p>
          <a:p>
            <a:pPr marL="514350" indent="-514350">
              <a:buFont typeface="+mj-lt"/>
              <a:buAutoNum type="arabicPeriod"/>
            </a:pPr>
            <a:r>
              <a:rPr lang="en-GB" sz="1000"/>
              <a:t>Nappies &gt; stand in the bathroom &gt; un-do one side &gt; un-do both sides &gt; sit on the toilet with a nappy &gt; let the nappy sit in the toilet bowel so there is no ‘plop’ &gt; fill the toilet with tissue in a similar way &gt; eventually remove.  This is all done gradually and can take months.  Each stage may last weeks and may be a challenge.  It takes the same behaviour over repeated time to get comfortable.  </a:t>
            </a:r>
          </a:p>
          <a:p>
            <a:pPr marL="514350" indent="-514350">
              <a:buFont typeface="+mj-lt"/>
              <a:buAutoNum type="arabicPeriod"/>
            </a:pPr>
            <a:r>
              <a:rPr lang="en-GB" sz="1000"/>
              <a:t>Rewards for good drinking, eating, being calm in the bathroom, and being calm on the toilet (even if nothing comes out!).  Reward the good behaviours associated with good toilet hygiene as opposed to rewarding not being wet, or soiled.  </a:t>
            </a:r>
          </a:p>
          <a:p>
            <a:pPr marL="514350" indent="-514350">
              <a:buFont typeface="+mj-lt"/>
              <a:buAutoNum type="arabicPeriod"/>
            </a:pPr>
            <a:r>
              <a:rPr lang="en-GB" sz="1000"/>
              <a:t>There are some great ERIC courses on interoception, and toilet training for those with additional needs. </a:t>
            </a:r>
          </a:p>
          <a:p>
            <a:pPr marL="0" indent="0">
              <a:buNone/>
            </a:pPr>
            <a:r>
              <a:rPr lang="en-GB" sz="1000">
                <a:hlinkClick r:id="rId2"/>
              </a:rPr>
              <a:t>Children with additional needs – ERIC</a:t>
            </a:r>
            <a:endParaRPr lang="en-GB" sz="1000"/>
          </a:p>
          <a:p>
            <a:pPr marL="0" indent="0">
              <a:buNone/>
            </a:pPr>
            <a:r>
              <a:rPr lang="en-GB" sz="1000">
                <a:hlinkClick r:id="rId3"/>
              </a:rPr>
              <a:t>Treating constipation in children with additional needs – ERIC</a:t>
            </a:r>
            <a:endParaRPr lang="en-GB" sz="1000"/>
          </a:p>
          <a:p>
            <a:pPr marL="0" indent="0">
              <a:buNone/>
            </a:pPr>
            <a:r>
              <a:rPr lang="en-GB" sz="1000">
                <a:hlinkClick r:id="rId4"/>
              </a:rPr>
              <a:t>Toilet anxiety and toilet phobia in children – ERIC</a:t>
            </a:r>
            <a:endParaRPr lang="en-GB" sz="1000"/>
          </a:p>
          <a:p>
            <a:pPr marL="0" indent="0">
              <a:buNone/>
            </a:pPr>
            <a:r>
              <a:rPr lang="en-GB" sz="1000">
                <a:hlinkClick r:id="rId5"/>
              </a:rPr>
              <a:t>Interoception and toileting – ERIC</a:t>
            </a:r>
            <a:endParaRPr lang="en-GB" sz="1000"/>
          </a:p>
          <a:p>
            <a:pPr marL="0" indent="0">
              <a:buNone/>
            </a:pPr>
            <a:endParaRPr lang="en-GB" sz="1000"/>
          </a:p>
          <a:p>
            <a:pPr marL="0" indent="0">
              <a:buNone/>
            </a:pPr>
            <a:r>
              <a:rPr lang="en-GB" sz="1000"/>
              <a:t>7. You may also have support from a local continence service. </a:t>
            </a:r>
          </a:p>
          <a:p>
            <a:pPr marL="514350" indent="-514350">
              <a:buFont typeface="+mj-lt"/>
              <a:buAutoNum type="arabicPeriod"/>
            </a:pPr>
            <a:endParaRPr lang="en-GB" sz="1000"/>
          </a:p>
        </p:txBody>
      </p:sp>
    </p:spTree>
    <p:extLst>
      <p:ext uri="{BB962C8B-B14F-4D97-AF65-F5344CB8AC3E}">
        <p14:creationId xmlns:p14="http://schemas.microsoft.com/office/powerpoint/2010/main" val="251284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A04FC3-7E38-07FF-F147-09CA723ADCB0}"/>
              </a:ext>
            </a:extLst>
          </p:cNvPr>
          <p:cNvSpPr>
            <a:spLocks noGrp="1"/>
          </p:cNvSpPr>
          <p:nvPr>
            <p:ph type="title"/>
          </p:nvPr>
        </p:nvSpPr>
        <p:spPr>
          <a:xfrm>
            <a:off x="2197101" y="735283"/>
            <a:ext cx="4978399" cy="3165045"/>
          </a:xfrm>
        </p:spPr>
        <p:txBody>
          <a:bodyPr vert="horz" lIns="91440" tIns="45720" rIns="91440" bIns="45720" rtlCol="0" anchor="b">
            <a:normAutofit/>
          </a:bodyPr>
          <a:lstStyle/>
          <a:p>
            <a:r>
              <a:rPr lang="en-US" sz="5200" kern="1200">
                <a:solidFill>
                  <a:schemeClr val="tx1"/>
                </a:solidFill>
                <a:latin typeface="+mj-lt"/>
                <a:ea typeface="+mj-ea"/>
                <a:cs typeface="+mj-cs"/>
              </a:rPr>
              <a:t>Q&amp;A</a:t>
            </a:r>
          </a:p>
        </p:txBody>
      </p:sp>
      <p:pic>
        <p:nvPicPr>
          <p:cNvPr id="7" name="Graphic 6" descr="Questions">
            <a:extLst>
              <a:ext uri="{FF2B5EF4-FFF2-40B4-BE49-F238E27FC236}">
                <a16:creationId xmlns:a16="http://schemas.microsoft.com/office/drawing/2014/main" id="{32EB90A1-337E-EB1C-5315-B233950D53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17549" y="2776619"/>
            <a:ext cx="1289051" cy="1289051"/>
          </a:xfrm>
          <a:prstGeom prst="rect">
            <a:avLst/>
          </a:prstGeom>
        </p:spPr>
      </p:pic>
      <p:pic>
        <p:nvPicPr>
          <p:cNvPr id="9" name="Graphic 8" descr="Questions">
            <a:extLst>
              <a:ext uri="{FF2B5EF4-FFF2-40B4-BE49-F238E27FC236}">
                <a16:creationId xmlns:a16="http://schemas.microsoft.com/office/drawing/2014/main" id="{18DB48CF-795C-4DD6-85E4-8821D23A91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430279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2D8E46-E645-186B-0C95-41A8C14D3819}"/>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Webinars </a:t>
            </a:r>
          </a:p>
        </p:txBody>
      </p:sp>
      <p:sp>
        <p:nvSpPr>
          <p:cNvPr id="22" name="Arc 2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F84C90D-826E-5508-FBE9-79FD4ECE6530}"/>
              </a:ext>
            </a:extLst>
          </p:cNvPr>
          <p:cNvSpPr>
            <a:spLocks noGrp="1"/>
          </p:cNvSpPr>
          <p:nvPr>
            <p:ph idx="1"/>
          </p:nvPr>
        </p:nvSpPr>
        <p:spPr>
          <a:xfrm>
            <a:off x="5370153" y="1526033"/>
            <a:ext cx="5536397" cy="3935281"/>
          </a:xfrm>
        </p:spPr>
        <p:txBody>
          <a:bodyPr>
            <a:normAutofit/>
          </a:bodyPr>
          <a:lstStyle/>
          <a:p>
            <a:pPr marL="0" indent="0">
              <a:buNone/>
            </a:pPr>
            <a:r>
              <a:rPr lang="en-GB" dirty="0">
                <a:hlinkClick r:id="rId2" tooltip="Original URL: https://vimeo.com/showcase/oxleas-waiting-well. Click or tap if you trust this link."/>
              </a:rPr>
              <a:t>https://vimeo.com/showcase/oxleas-waiting-well</a:t>
            </a:r>
            <a:r>
              <a:rPr lang="en-GB" dirty="0"/>
              <a:t> </a:t>
            </a:r>
          </a:p>
        </p:txBody>
      </p:sp>
    </p:spTree>
    <p:extLst>
      <p:ext uri="{BB962C8B-B14F-4D97-AF65-F5344CB8AC3E}">
        <p14:creationId xmlns:p14="http://schemas.microsoft.com/office/powerpoint/2010/main" val="1337208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C930AA-FD64-E16D-F0FB-01F05DC0F6D6}"/>
              </a:ext>
            </a:extLst>
          </p:cNvPr>
          <p:cNvSpPr>
            <a:spLocks noGrp="1"/>
          </p:cNvSpPr>
          <p:nvPr>
            <p:ph type="title"/>
          </p:nvPr>
        </p:nvSpPr>
        <p:spPr>
          <a:xfrm>
            <a:off x="1043631" y="809898"/>
            <a:ext cx="9942716" cy="1554480"/>
          </a:xfrm>
        </p:spPr>
        <p:txBody>
          <a:bodyPr anchor="ctr">
            <a:normAutofit/>
          </a:bodyPr>
          <a:lstStyle/>
          <a:p>
            <a:r>
              <a:rPr lang="en-GB" sz="4800" dirty="0"/>
              <a:t>References </a:t>
            </a:r>
          </a:p>
        </p:txBody>
      </p:sp>
      <p:sp>
        <p:nvSpPr>
          <p:cNvPr id="3" name="Content Placeholder 2">
            <a:extLst>
              <a:ext uri="{FF2B5EF4-FFF2-40B4-BE49-F238E27FC236}">
                <a16:creationId xmlns:a16="http://schemas.microsoft.com/office/drawing/2014/main" id="{4C025D21-08A9-7872-5DE7-A1B27192598D}"/>
              </a:ext>
            </a:extLst>
          </p:cNvPr>
          <p:cNvSpPr>
            <a:spLocks noGrp="1"/>
          </p:cNvSpPr>
          <p:nvPr>
            <p:ph idx="1"/>
          </p:nvPr>
        </p:nvSpPr>
        <p:spPr>
          <a:xfrm>
            <a:off x="1045028" y="3017522"/>
            <a:ext cx="9941319" cy="3124658"/>
          </a:xfrm>
        </p:spPr>
        <p:txBody>
          <a:bodyPr anchor="ctr">
            <a:normAutofit/>
          </a:bodyPr>
          <a:lstStyle/>
          <a:p>
            <a:r>
              <a:rPr lang="en-GB" sz="2400" dirty="0">
                <a:hlinkClick r:id="rId2"/>
              </a:rPr>
              <a:t>Home – ERIC</a:t>
            </a:r>
            <a:endParaRPr lang="en-GB" sz="2400" dirty="0"/>
          </a:p>
          <a:p>
            <a:r>
              <a:rPr lang="en-GB" sz="2400" dirty="0">
                <a:hlinkClick r:id="rId3"/>
              </a:rPr>
              <a:t>BNFC (British National Formulary for Children) | NICE</a:t>
            </a:r>
            <a:endParaRPr lang="en-GB" sz="2400" dirty="0"/>
          </a:p>
          <a:p>
            <a:r>
              <a:rPr lang="en-GB" sz="2400" dirty="0">
                <a:hlinkClick r:id="rId4"/>
              </a:rPr>
              <a:t>Overview | Constipation in children and young people: diagnosis and management | Guidance | NICE</a:t>
            </a:r>
            <a:endParaRPr lang="en-GB" sz="2400" dirty="0"/>
          </a:p>
          <a:p>
            <a:r>
              <a:rPr lang="en-GB" sz="2400" dirty="0">
                <a:hlinkClick r:id="rId5"/>
              </a:rPr>
              <a:t>NHS England » National clinical constipation pathway for primary care for children</a:t>
            </a:r>
            <a:endParaRPr lang="en-GB" sz="2400" dirty="0"/>
          </a:p>
          <a:p>
            <a:endParaRPr lang="en-GB" sz="2400" dirty="0"/>
          </a:p>
          <a:p>
            <a:endParaRPr lang="en-GB"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2549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433687-1A3F-F901-DAF5-38CC0E3555C6}"/>
              </a:ext>
            </a:extLst>
          </p:cNvPr>
          <p:cNvSpPr>
            <a:spLocks noGrp="1"/>
          </p:cNvSpPr>
          <p:nvPr>
            <p:ph type="title"/>
          </p:nvPr>
        </p:nvSpPr>
        <p:spPr>
          <a:xfrm>
            <a:off x="1043631" y="809898"/>
            <a:ext cx="10173010" cy="1554480"/>
          </a:xfrm>
        </p:spPr>
        <p:txBody>
          <a:bodyPr anchor="ctr">
            <a:normAutofit/>
          </a:bodyPr>
          <a:lstStyle/>
          <a:p>
            <a:r>
              <a:rPr lang="en-GB" sz="4800"/>
              <a:t>Learning objectives </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DBAD16B-6005-DFF7-A2F2-67BCE4621775}"/>
              </a:ext>
            </a:extLst>
          </p:cNvPr>
          <p:cNvGraphicFramePr>
            <a:graphicFrameLocks noGrp="1"/>
          </p:cNvGraphicFramePr>
          <p:nvPr>
            <p:ph idx="1"/>
            <p:extLst>
              <p:ext uri="{D42A27DB-BD31-4B8C-83A1-F6EECF244321}">
                <p14:modId xmlns:p14="http://schemas.microsoft.com/office/powerpoint/2010/main" val="232245461"/>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8228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75A0CE-9026-1A01-BCEC-2F4BCB5C6DFC}"/>
              </a:ext>
            </a:extLst>
          </p:cNvPr>
          <p:cNvSpPr>
            <a:spLocks noGrp="1"/>
          </p:cNvSpPr>
          <p:nvPr>
            <p:ph type="title"/>
          </p:nvPr>
        </p:nvSpPr>
        <p:spPr>
          <a:xfrm>
            <a:off x="838200" y="557188"/>
            <a:ext cx="10515600" cy="1133499"/>
          </a:xfrm>
        </p:spPr>
        <p:txBody>
          <a:bodyPr>
            <a:normAutofit/>
          </a:bodyPr>
          <a:lstStyle/>
          <a:p>
            <a:pPr algn="ctr"/>
            <a:r>
              <a:rPr lang="en-GB" sz="3600"/>
              <a:t>Identifying constipation in CYP with complex needs </a:t>
            </a:r>
          </a:p>
        </p:txBody>
      </p:sp>
      <p:graphicFrame>
        <p:nvGraphicFramePr>
          <p:cNvPr id="26" name="Content Placeholder 2">
            <a:extLst>
              <a:ext uri="{FF2B5EF4-FFF2-40B4-BE49-F238E27FC236}">
                <a16:creationId xmlns:a16="http://schemas.microsoft.com/office/drawing/2014/main" id="{F9BC9EE9-0F12-93B1-C446-A569895A33E0}"/>
              </a:ext>
            </a:extLst>
          </p:cNvPr>
          <p:cNvGraphicFramePr>
            <a:graphicFrameLocks noGrp="1"/>
          </p:cNvGraphicFramePr>
          <p:nvPr>
            <p:ph idx="1"/>
            <p:extLst>
              <p:ext uri="{D42A27DB-BD31-4B8C-83A1-F6EECF244321}">
                <p14:modId xmlns:p14="http://schemas.microsoft.com/office/powerpoint/2010/main" val="63046360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6408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2854001-B4AF-4E18-9D2E-33E37F97A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377159E7-7C3A-B798-B1A4-343171179370}"/>
              </a:ext>
            </a:extLst>
          </p:cNvPr>
          <p:cNvSpPr txBox="1"/>
          <p:nvPr/>
        </p:nvSpPr>
        <p:spPr>
          <a:xfrm>
            <a:off x="639270" y="3355848"/>
            <a:ext cx="6244957" cy="282549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b="1"/>
              <a:t>Top tips for identifying a constipated stool:</a:t>
            </a:r>
          </a:p>
          <a:p>
            <a:pPr marL="342900" indent="-228600">
              <a:lnSpc>
                <a:spcPct val="90000"/>
              </a:lnSpc>
              <a:spcAft>
                <a:spcPts val="600"/>
              </a:spcAft>
              <a:buFont typeface="Arial" panose="020B0604020202020204" pitchFamily="34" charset="0"/>
              <a:buChar char="•"/>
            </a:pPr>
            <a:r>
              <a:rPr lang="en-US" sz="2000"/>
              <a:t>Stools should be soft, and brown. </a:t>
            </a:r>
          </a:p>
          <a:p>
            <a:pPr marL="342900" indent="-228600">
              <a:lnSpc>
                <a:spcPct val="90000"/>
              </a:lnSpc>
              <a:spcAft>
                <a:spcPts val="600"/>
              </a:spcAft>
              <a:buFont typeface="Arial" panose="020B0604020202020204" pitchFamily="34" charset="0"/>
              <a:buChar char="•"/>
            </a:pPr>
            <a:r>
              <a:rPr lang="en-US" sz="2000"/>
              <a:t>Stools should be easy, and pain free to pass. </a:t>
            </a:r>
          </a:p>
          <a:p>
            <a:pPr marL="342900" indent="-228600">
              <a:lnSpc>
                <a:spcPct val="90000"/>
              </a:lnSpc>
              <a:spcAft>
                <a:spcPts val="600"/>
              </a:spcAft>
              <a:buFont typeface="Arial" panose="020B0604020202020204" pitchFamily="34" charset="0"/>
              <a:buChar char="•"/>
            </a:pPr>
            <a:r>
              <a:rPr lang="en-US" sz="2000"/>
              <a:t>Loose stools like diarrhoea can indicate overflow soiling. </a:t>
            </a:r>
          </a:p>
          <a:p>
            <a:pPr marL="342900" indent="-228600">
              <a:lnSpc>
                <a:spcPct val="90000"/>
              </a:lnSpc>
              <a:spcAft>
                <a:spcPts val="600"/>
              </a:spcAft>
              <a:buFont typeface="Arial" panose="020B0604020202020204" pitchFamily="34" charset="0"/>
              <a:buChar char="•"/>
            </a:pPr>
            <a:r>
              <a:rPr lang="en-US" sz="2000"/>
              <a:t>Dark and sticky stools indicate impaction. </a:t>
            </a:r>
          </a:p>
          <a:p>
            <a:pPr marL="342900" indent="-228600">
              <a:lnSpc>
                <a:spcPct val="90000"/>
              </a:lnSpc>
              <a:spcAft>
                <a:spcPts val="600"/>
              </a:spcAft>
              <a:buFont typeface="Arial" panose="020B0604020202020204" pitchFamily="34" charset="0"/>
              <a:buChar char="•"/>
            </a:pPr>
            <a:r>
              <a:rPr lang="en-US" sz="2000"/>
              <a:t>Loose stools will take the path of least resistance, and cause ‘sneaky poos’. </a:t>
            </a:r>
          </a:p>
        </p:txBody>
      </p:sp>
      <p:pic>
        <p:nvPicPr>
          <p:cNvPr id="4" name="Picture 2" descr="Poo checker 2026 JPEG">
            <a:extLst>
              <a:ext uri="{FF2B5EF4-FFF2-40B4-BE49-F238E27FC236}">
                <a16:creationId xmlns:a16="http://schemas.microsoft.com/office/drawing/2014/main" id="{37080C9B-A699-B52D-BA90-8ECF10880BE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2" b="2581"/>
          <a:stretch>
            <a:fillRect/>
          </a:stretch>
        </p:blipFill>
        <p:spPr bwMode="auto">
          <a:xfrm>
            <a:off x="7684007" y="603504"/>
            <a:ext cx="4050792"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81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8C55C4-0273-B681-0455-4476A9E7DC58}"/>
              </a:ext>
            </a:extLst>
          </p:cNvPr>
          <p:cNvSpPr>
            <a:spLocks noGrp="1"/>
          </p:cNvSpPr>
          <p:nvPr>
            <p:ph type="title"/>
          </p:nvPr>
        </p:nvSpPr>
        <p:spPr>
          <a:xfrm>
            <a:off x="1043631" y="809898"/>
            <a:ext cx="10173010" cy="1554480"/>
          </a:xfrm>
        </p:spPr>
        <p:txBody>
          <a:bodyPr anchor="ctr">
            <a:normAutofit/>
          </a:bodyPr>
          <a:lstStyle/>
          <a:p>
            <a:r>
              <a:rPr lang="en-GB" sz="4800"/>
              <a:t>Causes of constipation in CYP with complex needs</a:t>
            </a:r>
          </a:p>
        </p:txBody>
      </p:sp>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E9BE492-901B-1DEA-422A-4D166E8070C3}"/>
              </a:ext>
            </a:extLst>
          </p:cNvPr>
          <p:cNvGraphicFramePr>
            <a:graphicFrameLocks noGrp="1"/>
          </p:cNvGraphicFramePr>
          <p:nvPr>
            <p:ph idx="1"/>
            <p:extLst>
              <p:ext uri="{D42A27DB-BD31-4B8C-83A1-F6EECF244321}">
                <p14:modId xmlns:p14="http://schemas.microsoft.com/office/powerpoint/2010/main" val="942310070"/>
              </p:ext>
            </p:extLst>
          </p:nvPr>
        </p:nvGraphicFramePr>
        <p:xfrm>
          <a:off x="195859" y="2424798"/>
          <a:ext cx="11087183" cy="3802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2871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7045FA-4152-3E25-6A1D-FC4D1C252A6F}"/>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Organic causes of constipation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AFEE2E5-FFBB-B4CE-40B2-9333CC86FE5F}"/>
              </a:ext>
            </a:extLst>
          </p:cNvPr>
          <p:cNvSpPr>
            <a:spLocks noGrp="1"/>
          </p:cNvSpPr>
          <p:nvPr>
            <p:ph idx="1"/>
          </p:nvPr>
        </p:nvSpPr>
        <p:spPr>
          <a:xfrm>
            <a:off x="3801873" y="319087"/>
            <a:ext cx="8387079" cy="6406833"/>
          </a:xfrm>
        </p:spPr>
        <p:txBody>
          <a:bodyPr anchor="ctr">
            <a:normAutofit fontScale="92500"/>
          </a:bodyPr>
          <a:lstStyle/>
          <a:p>
            <a:pPr marL="0" indent="0">
              <a:buNone/>
            </a:pPr>
            <a:endParaRPr lang="en-GB" sz="1200" b="1" dirty="0"/>
          </a:p>
          <a:p>
            <a:pPr marL="0" indent="0">
              <a:buNone/>
            </a:pPr>
            <a:r>
              <a:rPr lang="en-GB" sz="1200" b="1" dirty="0"/>
              <a:t>The brain &amp; bowels are intimately linked! </a:t>
            </a:r>
          </a:p>
          <a:p>
            <a:pPr marL="0" indent="0">
              <a:buNone/>
            </a:pPr>
            <a:r>
              <a:rPr lang="en-GB" sz="1200" b="1" dirty="0"/>
              <a:t>Organic causes</a:t>
            </a:r>
            <a:endParaRPr lang="en-GB" sz="1200" dirty="0"/>
          </a:p>
          <a:p>
            <a:pPr lvl="1"/>
            <a:r>
              <a:rPr lang="en-GB" sz="1200" dirty="0"/>
              <a:t>Endocrine and metabolic diseases:</a:t>
            </a:r>
          </a:p>
          <a:p>
            <a:pPr lvl="2"/>
            <a:r>
              <a:rPr lang="en-GB" sz="1200" dirty="0"/>
              <a:t>Diabetes mellitus (with autonomic neuropathy). See the CKS topics on </a:t>
            </a:r>
            <a:r>
              <a:rPr lang="en-GB" sz="1200" dirty="0">
                <a:hlinkClick r:id="rId2"/>
              </a:rPr>
              <a:t>Diabetes - type 1</a:t>
            </a:r>
            <a:r>
              <a:rPr lang="en-GB" sz="1200" dirty="0"/>
              <a:t> and </a:t>
            </a:r>
            <a:r>
              <a:rPr lang="en-GB" sz="1200" dirty="0">
                <a:hlinkClick r:id="rId3"/>
              </a:rPr>
              <a:t>Diabetes - type 2</a:t>
            </a:r>
            <a:r>
              <a:rPr lang="en-GB" sz="1200" dirty="0"/>
              <a:t> for more information.</a:t>
            </a:r>
          </a:p>
          <a:p>
            <a:pPr lvl="2"/>
            <a:r>
              <a:rPr lang="en-GB" sz="1200" dirty="0"/>
              <a:t>Hypercalcaemia and hyperparathyroidism. See the CKS topic on </a:t>
            </a:r>
            <a:r>
              <a:rPr lang="en-GB" sz="1200" dirty="0">
                <a:hlinkClick r:id="rId4"/>
              </a:rPr>
              <a:t>Hypercalcaemia</a:t>
            </a:r>
            <a:r>
              <a:rPr lang="en-GB" sz="1200" dirty="0"/>
              <a:t> for more information.</a:t>
            </a:r>
          </a:p>
          <a:p>
            <a:pPr lvl="2"/>
            <a:r>
              <a:rPr lang="en-GB" sz="1200" dirty="0" err="1"/>
              <a:t>Hypermagnesaemia</a:t>
            </a:r>
            <a:r>
              <a:rPr lang="en-GB" sz="1200" dirty="0"/>
              <a:t>.</a:t>
            </a:r>
          </a:p>
          <a:p>
            <a:pPr lvl="2"/>
            <a:r>
              <a:rPr lang="en-GB" sz="1200" dirty="0"/>
              <a:t>Hypokalaemia.</a:t>
            </a:r>
          </a:p>
          <a:p>
            <a:pPr lvl="2"/>
            <a:r>
              <a:rPr lang="en-GB" sz="1200" dirty="0"/>
              <a:t>Hypothyroidism. See the CKS topic on </a:t>
            </a:r>
            <a:r>
              <a:rPr lang="en-GB" sz="1200" dirty="0">
                <a:hlinkClick r:id="rId5"/>
              </a:rPr>
              <a:t>Hypothyroidism</a:t>
            </a:r>
            <a:r>
              <a:rPr lang="en-GB" sz="1200" dirty="0"/>
              <a:t> for more information.</a:t>
            </a:r>
          </a:p>
          <a:p>
            <a:pPr lvl="2"/>
            <a:r>
              <a:rPr lang="en-GB" sz="1200" dirty="0"/>
              <a:t>Uraemia.</a:t>
            </a:r>
          </a:p>
          <a:p>
            <a:pPr marL="914400" lvl="2" indent="0">
              <a:buNone/>
            </a:pPr>
            <a:r>
              <a:rPr lang="en-GB" sz="1200" b="1" dirty="0"/>
              <a:t>Myopathic conditions:</a:t>
            </a:r>
          </a:p>
          <a:p>
            <a:pPr lvl="2"/>
            <a:r>
              <a:rPr lang="en-GB" sz="1200" dirty="0"/>
              <a:t>Amyloidosis.</a:t>
            </a:r>
          </a:p>
          <a:p>
            <a:pPr lvl="2"/>
            <a:r>
              <a:rPr lang="en-GB" sz="1200" dirty="0"/>
              <a:t>Myotonic dystrophy.</a:t>
            </a:r>
          </a:p>
          <a:p>
            <a:pPr lvl="2"/>
            <a:r>
              <a:rPr lang="en-GB" sz="1200" dirty="0"/>
              <a:t>Scleroderma.</a:t>
            </a:r>
          </a:p>
          <a:p>
            <a:pPr marL="457200" lvl="1" indent="0">
              <a:buNone/>
            </a:pPr>
            <a:r>
              <a:rPr lang="en-GB" sz="1200" b="1" dirty="0"/>
              <a:t>Neurological conditions:</a:t>
            </a:r>
          </a:p>
          <a:p>
            <a:pPr lvl="2"/>
            <a:r>
              <a:rPr lang="en-GB" sz="1200" dirty="0"/>
              <a:t>Autonomic neuropathy.</a:t>
            </a:r>
          </a:p>
          <a:p>
            <a:pPr lvl="2"/>
            <a:r>
              <a:rPr lang="en-GB" sz="1200" dirty="0"/>
              <a:t>Cerebrovascular disease. See the CKS topic on </a:t>
            </a:r>
            <a:r>
              <a:rPr lang="en-GB" sz="1200" dirty="0">
                <a:hlinkClick r:id="rId6"/>
              </a:rPr>
              <a:t>Stroke and TIA</a:t>
            </a:r>
            <a:r>
              <a:rPr lang="en-GB" sz="1200" dirty="0"/>
              <a:t> for more information.</a:t>
            </a:r>
          </a:p>
          <a:p>
            <a:pPr lvl="2"/>
            <a:r>
              <a:rPr lang="en-GB" sz="1200" dirty="0"/>
              <a:t>Hirschsprung's disease. See the CKS topic on </a:t>
            </a:r>
            <a:r>
              <a:rPr lang="en-GB" sz="1200" dirty="0">
                <a:hlinkClick r:id="rId7"/>
              </a:rPr>
              <a:t>Constipation in children</a:t>
            </a:r>
            <a:r>
              <a:rPr lang="en-GB" sz="1200" dirty="0"/>
              <a:t> for more information.</a:t>
            </a:r>
          </a:p>
          <a:p>
            <a:pPr lvl="2"/>
            <a:r>
              <a:rPr lang="en-GB" sz="1200" dirty="0"/>
              <a:t>Multiple sclerosis. See the CKS topic on </a:t>
            </a:r>
            <a:r>
              <a:rPr lang="en-GB" sz="1200" dirty="0">
                <a:hlinkClick r:id="rId8"/>
              </a:rPr>
              <a:t>Multiple sclerosis</a:t>
            </a:r>
            <a:r>
              <a:rPr lang="en-GB" sz="1200" dirty="0"/>
              <a:t> for more information.</a:t>
            </a:r>
          </a:p>
          <a:p>
            <a:pPr lvl="2"/>
            <a:r>
              <a:rPr lang="en-GB" sz="1200" dirty="0"/>
              <a:t>Parkinson's disease. See the CKS topic on </a:t>
            </a:r>
            <a:r>
              <a:rPr lang="en-GB" sz="1200" dirty="0">
                <a:hlinkClick r:id="rId9"/>
              </a:rPr>
              <a:t>Parkinson's disease</a:t>
            </a:r>
            <a:r>
              <a:rPr lang="en-GB" sz="1200" dirty="0"/>
              <a:t> for more information.</a:t>
            </a:r>
          </a:p>
          <a:p>
            <a:pPr lvl="2"/>
            <a:r>
              <a:rPr lang="en-GB" sz="1200" dirty="0"/>
              <a:t>Spinal cord injury, tumours.</a:t>
            </a:r>
          </a:p>
          <a:p>
            <a:pPr marL="457200" lvl="1" indent="0">
              <a:buNone/>
            </a:pPr>
            <a:r>
              <a:rPr lang="en-GB" sz="1200" b="1" dirty="0"/>
              <a:t>Structural abnormalities:</a:t>
            </a:r>
          </a:p>
          <a:p>
            <a:pPr lvl="2"/>
            <a:r>
              <a:rPr lang="en-GB" sz="1200" dirty="0"/>
              <a:t>Anal fissures, strictures, haemorrhoids. See the CKS topics on </a:t>
            </a:r>
            <a:r>
              <a:rPr lang="en-GB" sz="1200" dirty="0">
                <a:hlinkClick r:id="rId10"/>
              </a:rPr>
              <a:t>Anal fissure</a:t>
            </a:r>
            <a:r>
              <a:rPr lang="en-GB" sz="1200" dirty="0"/>
              <a:t> and </a:t>
            </a:r>
            <a:r>
              <a:rPr lang="en-GB" sz="1200" dirty="0">
                <a:hlinkClick r:id="rId11"/>
              </a:rPr>
              <a:t>Haemorrhoids</a:t>
            </a:r>
            <a:r>
              <a:rPr lang="en-GB" sz="1200" dirty="0"/>
              <a:t> for more information.</a:t>
            </a:r>
          </a:p>
          <a:p>
            <a:pPr lvl="2"/>
            <a:r>
              <a:rPr lang="en-GB" sz="1200" dirty="0"/>
              <a:t>Colonic strictures (for example following diverticulitis, ischaemia, or surgery). See the CKS topic on </a:t>
            </a:r>
            <a:r>
              <a:rPr lang="en-GB" sz="1200" dirty="0">
                <a:hlinkClick r:id="rId12"/>
              </a:rPr>
              <a:t>Diverticular disease</a:t>
            </a:r>
            <a:r>
              <a:rPr lang="en-GB" sz="1200" dirty="0"/>
              <a:t> for more information.</a:t>
            </a:r>
          </a:p>
          <a:p>
            <a:pPr lvl="2"/>
            <a:r>
              <a:rPr lang="en-GB" sz="1200" dirty="0"/>
              <a:t>Inflammatory bowel disease. See the CKS topics on </a:t>
            </a:r>
            <a:r>
              <a:rPr lang="en-GB" sz="1200" dirty="0">
                <a:hlinkClick r:id="rId13"/>
              </a:rPr>
              <a:t>Crohn's disease</a:t>
            </a:r>
            <a:r>
              <a:rPr lang="en-GB" sz="1200" dirty="0"/>
              <a:t> and </a:t>
            </a:r>
            <a:r>
              <a:rPr lang="en-GB" sz="1200" dirty="0">
                <a:hlinkClick r:id="rId14"/>
              </a:rPr>
              <a:t>Ulcerative colitis</a:t>
            </a:r>
            <a:r>
              <a:rPr lang="en-GB" sz="1200" dirty="0"/>
              <a:t> for more information.</a:t>
            </a:r>
          </a:p>
          <a:p>
            <a:pPr lvl="2"/>
            <a:r>
              <a:rPr lang="en-GB" sz="1200" dirty="0"/>
              <a:t>Obstructive colonic mass lesions (for example due to colorectal cancer). See the CKS topic on </a:t>
            </a:r>
            <a:r>
              <a:rPr lang="en-GB" sz="1200" dirty="0">
                <a:hlinkClick r:id="rId15"/>
              </a:rPr>
              <a:t>Gastrointestinal tract (lower) cancers - recognition and referral</a:t>
            </a:r>
            <a:r>
              <a:rPr lang="en-GB" sz="1200" dirty="0"/>
              <a:t> for more information.</a:t>
            </a:r>
          </a:p>
          <a:p>
            <a:pPr lvl="2"/>
            <a:r>
              <a:rPr lang="en-GB" sz="1200" dirty="0"/>
              <a:t>Rectal prolapse or rectocele.</a:t>
            </a:r>
          </a:p>
          <a:p>
            <a:pPr marL="0" indent="0">
              <a:buNone/>
            </a:pPr>
            <a:endParaRPr lang="en-GB" sz="700" dirty="0"/>
          </a:p>
        </p:txBody>
      </p:sp>
    </p:spTree>
    <p:extLst>
      <p:ext uri="{BB962C8B-B14F-4D97-AF65-F5344CB8AC3E}">
        <p14:creationId xmlns:p14="http://schemas.microsoft.com/office/powerpoint/2010/main" val="3514258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6F5F30A-8168-0DDB-2AE5-6F33DE766133}"/>
              </a:ext>
            </a:extLst>
          </p:cNvPr>
          <p:cNvSpPr>
            <a:spLocks noGrp="1"/>
          </p:cNvSpPr>
          <p:nvPr>
            <p:ph type="title"/>
          </p:nvPr>
        </p:nvSpPr>
        <p:spPr>
          <a:xfrm>
            <a:off x="479394" y="1070800"/>
            <a:ext cx="3939688" cy="5583126"/>
          </a:xfrm>
        </p:spPr>
        <p:txBody>
          <a:bodyPr>
            <a:normAutofit/>
          </a:bodyPr>
          <a:lstStyle/>
          <a:p>
            <a:pPr algn="r"/>
            <a:r>
              <a:rPr lang="en-GB" sz="5000"/>
              <a:t>Complicating, or contributing factors to consider for CYP with complex needs</a:t>
            </a:r>
          </a:p>
        </p:txBody>
      </p:sp>
      <p:cxnSp>
        <p:nvCxnSpPr>
          <p:cNvPr id="25" name="Straight Connector 24">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2">
            <a:extLst>
              <a:ext uri="{FF2B5EF4-FFF2-40B4-BE49-F238E27FC236}">
                <a16:creationId xmlns:a16="http://schemas.microsoft.com/office/drawing/2014/main" id="{DE9EBD02-D93A-9DCC-417B-588427EBF00B}"/>
              </a:ext>
            </a:extLst>
          </p:cNvPr>
          <p:cNvGraphicFramePr>
            <a:graphicFrameLocks noGrp="1"/>
          </p:cNvGraphicFramePr>
          <p:nvPr>
            <p:ph idx="1"/>
            <p:extLst>
              <p:ext uri="{D42A27DB-BD31-4B8C-83A1-F6EECF244321}">
                <p14:modId xmlns:p14="http://schemas.microsoft.com/office/powerpoint/2010/main" val="2952903997"/>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926ACBC-3BF4-57FD-9821-F723145B8DE3}"/>
              </a:ext>
            </a:extLst>
          </p:cNvPr>
          <p:cNvSpPr txBox="1"/>
          <p:nvPr/>
        </p:nvSpPr>
        <p:spPr>
          <a:xfrm>
            <a:off x="695915" y="218485"/>
            <a:ext cx="10454910" cy="646331"/>
          </a:xfrm>
          <a:prstGeom prst="rect">
            <a:avLst/>
          </a:prstGeom>
          <a:noFill/>
        </p:spPr>
        <p:txBody>
          <a:bodyPr wrap="square" rtlCol="0">
            <a:spAutoFit/>
          </a:bodyPr>
          <a:lstStyle/>
          <a:p>
            <a:pPr algn="just"/>
            <a:r>
              <a:rPr lang="en-GB" dirty="0"/>
              <a:t>It can be frustrating, and there is no size fits all, each regime will be specific to your child/young person and can be trial and error! </a:t>
            </a:r>
          </a:p>
        </p:txBody>
      </p:sp>
    </p:spTree>
    <p:extLst>
      <p:ext uri="{BB962C8B-B14F-4D97-AF65-F5344CB8AC3E}">
        <p14:creationId xmlns:p14="http://schemas.microsoft.com/office/powerpoint/2010/main" val="495255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DFE22E-D50D-91DB-01F3-93EABD56BD19}"/>
              </a:ext>
            </a:extLst>
          </p:cNvPr>
          <p:cNvSpPr>
            <a:spLocks noGrp="1"/>
          </p:cNvSpPr>
          <p:nvPr>
            <p:ph type="title"/>
          </p:nvPr>
        </p:nvSpPr>
        <p:spPr>
          <a:xfrm>
            <a:off x="635000" y="640823"/>
            <a:ext cx="3418659" cy="5583148"/>
          </a:xfrm>
        </p:spPr>
        <p:txBody>
          <a:bodyPr anchor="ctr">
            <a:normAutofit/>
          </a:bodyPr>
          <a:lstStyle/>
          <a:p>
            <a:r>
              <a:rPr lang="en-GB" sz="4600"/>
              <a:t>Constipation management</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4724408-5B87-D8CC-7492-646DA7BE0C67}"/>
              </a:ext>
            </a:extLst>
          </p:cNvPr>
          <p:cNvGraphicFramePr>
            <a:graphicFrameLocks noGrp="1"/>
          </p:cNvGraphicFramePr>
          <p:nvPr>
            <p:ph idx="1"/>
            <p:extLst>
              <p:ext uri="{D42A27DB-BD31-4B8C-83A1-F6EECF244321}">
                <p14:modId xmlns:p14="http://schemas.microsoft.com/office/powerpoint/2010/main" val="184601100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7758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BE8D9983-65D7-3253-AF1F-C669DA0CF949}"/>
              </a:ext>
            </a:extLst>
          </p:cNvPr>
          <p:cNvSpPr>
            <a:spLocks noGrp="1"/>
          </p:cNvSpPr>
          <p:nvPr>
            <p:ph type="title"/>
          </p:nvPr>
        </p:nvSpPr>
        <p:spPr>
          <a:xfrm>
            <a:off x="838200" y="401221"/>
            <a:ext cx="10515600" cy="1348065"/>
          </a:xfrm>
        </p:spPr>
        <p:txBody>
          <a:bodyPr>
            <a:normAutofit/>
          </a:bodyPr>
          <a:lstStyle/>
          <a:p>
            <a:r>
              <a:rPr lang="en-GB" sz="5400">
                <a:solidFill>
                  <a:srgbClr val="FFFFFF"/>
                </a:solidFill>
              </a:rPr>
              <a:t>Managing expectations </a:t>
            </a:r>
          </a:p>
        </p:txBody>
      </p:sp>
      <p:sp>
        <p:nvSpPr>
          <p:cNvPr id="3" name="Content Placeholder 2">
            <a:extLst>
              <a:ext uri="{FF2B5EF4-FFF2-40B4-BE49-F238E27FC236}">
                <a16:creationId xmlns:a16="http://schemas.microsoft.com/office/drawing/2014/main" id="{EFB2C960-CFD6-8E3A-E9D0-364ADC1DEB3D}"/>
              </a:ext>
            </a:extLst>
          </p:cNvPr>
          <p:cNvSpPr>
            <a:spLocks noGrp="1"/>
          </p:cNvSpPr>
          <p:nvPr>
            <p:ph idx="1"/>
          </p:nvPr>
        </p:nvSpPr>
        <p:spPr>
          <a:xfrm>
            <a:off x="838200" y="2347414"/>
            <a:ext cx="10515600" cy="3829549"/>
          </a:xfrm>
        </p:spPr>
        <p:txBody>
          <a:bodyPr>
            <a:normAutofit fontScale="77500" lnSpcReduction="20000"/>
          </a:bodyPr>
          <a:lstStyle/>
          <a:p>
            <a:pPr marL="0" indent="0">
              <a:buNone/>
            </a:pPr>
            <a:r>
              <a:rPr lang="en-GB" sz="2000" dirty="0"/>
              <a:t>In terms of medications, there are generally two types of ‘laxatives’. </a:t>
            </a:r>
          </a:p>
          <a:p>
            <a:pPr marL="0" indent="0">
              <a:buNone/>
            </a:pPr>
            <a:endParaRPr lang="en-GB" sz="2000" dirty="0"/>
          </a:p>
          <a:p>
            <a:pPr marL="0" indent="0">
              <a:buNone/>
            </a:pPr>
            <a:r>
              <a:rPr lang="en-GB" sz="2000" dirty="0"/>
              <a:t>Softeners (or osmotic): These medications make the stools soft, and easy to pass, but do not support peristalsis (pushing them out).  Types of osmotic softeners are macrogols like Movicol, and syrups like lactulose.  There are also softeners like docusate.  </a:t>
            </a:r>
          </a:p>
          <a:p>
            <a:pPr marL="0" indent="0">
              <a:buNone/>
            </a:pPr>
            <a:endParaRPr lang="en-GB" sz="2000" dirty="0"/>
          </a:p>
          <a:p>
            <a:pPr marL="0" indent="0">
              <a:buNone/>
            </a:pPr>
            <a:r>
              <a:rPr lang="en-GB" sz="2000" dirty="0"/>
              <a:t>Stimulants: These medications support motility, and peristalsis which is the act of pushing stool through the bowels and out.  These can be oral, or rectal, and might include senna, bisacodyl, sodium </a:t>
            </a:r>
            <a:r>
              <a:rPr lang="en-GB" sz="2000" dirty="0" err="1"/>
              <a:t>picosulfate,or</a:t>
            </a:r>
            <a:r>
              <a:rPr lang="en-GB" sz="2000" dirty="0"/>
              <a:t> glycerine.</a:t>
            </a:r>
          </a:p>
          <a:p>
            <a:pPr marL="0" indent="0">
              <a:buNone/>
            </a:pPr>
            <a:endParaRPr lang="en-GB" sz="2000" dirty="0"/>
          </a:p>
          <a:p>
            <a:pPr marL="0" indent="0">
              <a:buNone/>
            </a:pPr>
            <a:r>
              <a:rPr lang="en-GB" sz="2000" b="1" dirty="0"/>
              <a:t>Once you know the triggers, or causes, you can choose the best medication.  </a:t>
            </a:r>
          </a:p>
          <a:p>
            <a:pPr marL="0" indent="0">
              <a:buNone/>
            </a:pPr>
            <a:endParaRPr lang="en-GB" sz="2000" b="1" dirty="0"/>
          </a:p>
          <a:p>
            <a:pPr marL="0" indent="0" algn="just">
              <a:buNone/>
            </a:pPr>
            <a:r>
              <a:rPr lang="en-GB" sz="2000" dirty="0"/>
              <a:t>In many cases, it is a case of balancing managing the unwanted symptoms.  Which symptoms are more troublesome for example?  Which challenge causes your CYP more stress?  For example, does the analgesia keep them comfortable, but mean they need constipation medication? Or are they still in pain despite the analgesia, and still constipated? </a:t>
            </a:r>
          </a:p>
          <a:p>
            <a:pPr marL="0" indent="0">
              <a:buNone/>
            </a:pPr>
            <a:endParaRPr lang="en-GB" sz="2000" b="1" dirty="0"/>
          </a:p>
        </p:txBody>
      </p:sp>
    </p:spTree>
    <p:extLst>
      <p:ext uri="{BB962C8B-B14F-4D97-AF65-F5344CB8AC3E}">
        <p14:creationId xmlns:p14="http://schemas.microsoft.com/office/powerpoint/2010/main" val="3173276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9020C629143849B5E4B51C79F46555" ma:contentTypeVersion="19" ma:contentTypeDescription="Create a new document." ma:contentTypeScope="" ma:versionID="871a6210ab6f2d7979b46895935bed67">
  <xsd:schema xmlns:xsd="http://www.w3.org/2001/XMLSchema" xmlns:xs="http://www.w3.org/2001/XMLSchema" xmlns:p="http://schemas.microsoft.com/office/2006/metadata/properties" xmlns:ns2="3beebaf2-e7b8-4422-bcd9-ca7dd603749f" xmlns:ns3="efe28502-0f52-4877-86e8-c5791b25d756" targetNamespace="http://schemas.microsoft.com/office/2006/metadata/properties" ma:root="true" ma:fieldsID="2ab2347ec04d89d9db2c52a087d816da" ns2:_="" ns3:_="">
    <xsd:import namespace="3beebaf2-e7b8-4422-bcd9-ca7dd603749f"/>
    <xsd:import namespace="efe28502-0f52-4877-86e8-c5791b25d7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eebaf2-e7b8-4422-bcd9-ca7dd60374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b471e67-96a4-4622-a0c9-31b82873d2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e28502-0f52-4877-86e8-c5791b25d75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2af5b59-59fe-426c-8cbc-5ff7ddc56203}" ma:internalName="TaxCatchAll" ma:showField="CatchAllData" ma:web="efe28502-0f52-4877-86e8-c5791b25d7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fe28502-0f52-4877-86e8-c5791b25d756" xsi:nil="true"/>
    <lcf76f155ced4ddcb4097134ff3c332f xmlns="3beebaf2-e7b8-4422-bcd9-ca7dd603749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F019207-B25B-417D-B3C7-69AE9C3A1C1C}"/>
</file>

<file path=customXml/itemProps2.xml><?xml version="1.0" encoding="utf-8"?>
<ds:datastoreItem xmlns:ds="http://schemas.openxmlformats.org/officeDocument/2006/customXml" ds:itemID="{78AD9E95-CBD4-4ABB-9B4C-B2AA27E0041B}"/>
</file>

<file path=customXml/itemProps3.xml><?xml version="1.0" encoding="utf-8"?>
<ds:datastoreItem xmlns:ds="http://schemas.openxmlformats.org/officeDocument/2006/customXml" ds:itemID="{CC3BB01F-2A3E-4C59-AFD8-3FFD5D87C588}"/>
</file>

<file path=docProps/app.xml><?xml version="1.0" encoding="utf-8"?>
<Properties xmlns="http://schemas.openxmlformats.org/officeDocument/2006/extended-properties" xmlns:vt="http://schemas.openxmlformats.org/officeDocument/2006/docPropsVTypes">
  <TotalTime>987</TotalTime>
  <Words>2566</Words>
  <Application>Microsoft Office PowerPoint</Application>
  <PresentationFormat>Widescreen</PresentationFormat>
  <Paragraphs>182</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Calibri</vt:lpstr>
      <vt:lpstr>Office Theme</vt:lpstr>
      <vt:lpstr>Managing constipation </vt:lpstr>
      <vt:lpstr>Learning objectives </vt:lpstr>
      <vt:lpstr>Identifying constipation in CYP with complex needs </vt:lpstr>
      <vt:lpstr>PowerPoint Presentation</vt:lpstr>
      <vt:lpstr>Causes of constipation in CYP with complex needs</vt:lpstr>
      <vt:lpstr>Organic causes of constipation</vt:lpstr>
      <vt:lpstr>Complicating, or contributing factors to consider for CYP with complex needs</vt:lpstr>
      <vt:lpstr>Constipation management</vt:lpstr>
      <vt:lpstr>Managing expectations </vt:lpstr>
      <vt:lpstr>Managing constipation in CYP with complex needs </vt:lpstr>
      <vt:lpstr>Managing constipation in CYP with complex needs </vt:lpstr>
      <vt:lpstr>Managing constipation in CYP with complex needs </vt:lpstr>
      <vt:lpstr>Case Study </vt:lpstr>
      <vt:lpstr>Case Study </vt:lpstr>
      <vt:lpstr>Case Study </vt:lpstr>
      <vt:lpstr>Toilet training for CYP with additional, or complex needs</vt:lpstr>
      <vt:lpstr>Q&amp;A</vt:lpstr>
      <vt:lpstr>Webinars </vt:lpstr>
      <vt:lpstr>References </vt:lpstr>
    </vt:vector>
  </TitlesOfParts>
  <Company>Oxleas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Madeleine Bradley</dc:creator>
  <cp:lastModifiedBy>Rachel Carluke</cp:lastModifiedBy>
  <cp:revision>15</cp:revision>
  <dcterms:created xsi:type="dcterms:W3CDTF">2025-11-14T12:13:53Z</dcterms:created>
  <dcterms:modified xsi:type="dcterms:W3CDTF">2026-07-03T14:06:45Z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0x010100629020C629143849B5E4B51C79F46555</vt:lpwstr>
  </property>
</Properties>
</file>